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301" r:id="rId12"/>
    <p:sldId id="263" r:id="rId13"/>
    <p:sldId id="265" r:id="rId14"/>
    <p:sldId id="303" r:id="rId15"/>
    <p:sldId id="266" r:id="rId16"/>
    <p:sldId id="267" r:id="rId17"/>
    <p:sldId id="304" r:id="rId18"/>
    <p:sldId id="268" r:id="rId19"/>
    <p:sldId id="269" r:id="rId20"/>
    <p:sldId id="270" r:id="rId21"/>
    <p:sldId id="302" r:id="rId22"/>
    <p:sldId id="300" r:id="rId23"/>
    <p:sldId id="271" r:id="rId24"/>
    <p:sldId id="274" r:id="rId25"/>
    <p:sldId id="276" r:id="rId26"/>
    <p:sldId id="277" r:id="rId27"/>
    <p:sldId id="279" r:id="rId28"/>
    <p:sldId id="278" r:id="rId29"/>
    <p:sldId id="280" r:id="rId30"/>
    <p:sldId id="281" r:id="rId31"/>
    <p:sldId id="312" r:id="rId32"/>
    <p:sldId id="282" r:id="rId33"/>
    <p:sldId id="283" r:id="rId34"/>
    <p:sldId id="284" r:id="rId35"/>
    <p:sldId id="310" r:id="rId36"/>
    <p:sldId id="272" r:id="rId37"/>
    <p:sldId id="286" r:id="rId38"/>
    <p:sldId id="287" r:id="rId39"/>
    <p:sldId id="308" r:id="rId40"/>
    <p:sldId id="307" r:id="rId41"/>
    <p:sldId id="305" r:id="rId42"/>
    <p:sldId id="288" r:id="rId43"/>
    <p:sldId id="311" r:id="rId44"/>
    <p:sldId id="273" r:id="rId45"/>
    <p:sldId id="290" r:id="rId46"/>
    <p:sldId id="291" r:id="rId47"/>
    <p:sldId id="309" r:id="rId48"/>
    <p:sldId id="313" r:id="rId49"/>
    <p:sldId id="289" r:id="rId50"/>
    <p:sldId id="264" r:id="rId51"/>
    <p:sldId id="314" r:id="rId52"/>
    <p:sldId id="315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9741" autoAdjust="0"/>
  </p:normalViewPr>
  <p:slideViewPr>
    <p:cSldViewPr snapToGrid="0">
      <p:cViewPr varScale="1">
        <p:scale>
          <a:sx n="101" d="100"/>
          <a:sy n="101" d="100"/>
        </p:scale>
        <p:origin x="61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6BED54-CBA5-4D4C-958B-07ACF734B31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A5BF38D0-0646-4B6C-82FF-E8F133BF16BA}">
      <dgm:prSet phldrT="[文本]"/>
      <dgm:spPr/>
      <dgm:t>
        <a:bodyPr/>
        <a:lstStyle/>
        <a:p>
          <a:r>
            <a:rPr lang="en-US" altLang="zh-CN" b="1" dirty="0"/>
            <a:t>Safety</a:t>
          </a:r>
          <a:endParaRPr lang="zh-CN" altLang="en-US" b="1" dirty="0"/>
        </a:p>
      </dgm:t>
    </dgm:pt>
    <dgm:pt modelId="{71ED4EC5-A659-4BEC-8691-68C8DCFE21CF}" type="par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20369FC4-0421-4946-B9B8-E274F7F88EBD}" type="sibTrans" cxnId="{C50A37AC-9914-4E43-8757-99DE285D02E7}">
      <dgm:prSet/>
      <dgm:spPr/>
      <dgm:t>
        <a:bodyPr/>
        <a:lstStyle/>
        <a:p>
          <a:endParaRPr lang="zh-CN" altLang="en-US"/>
        </a:p>
      </dgm:t>
    </dgm:pt>
    <dgm:pt modelId="{E0C118D7-41BD-48EF-B6DC-E0AB3B9688FA}">
      <dgm:prSet phldrT="[文本]"/>
      <dgm:spPr/>
      <dgm:t>
        <a:bodyPr/>
        <a:lstStyle/>
        <a:p>
          <a:r>
            <a:rPr lang="en-US" altLang="zh-CN" b="1" dirty="0"/>
            <a:t>Liveness</a:t>
          </a:r>
          <a:endParaRPr lang="zh-CN" altLang="en-US" b="1" dirty="0"/>
        </a:p>
      </dgm:t>
    </dgm:pt>
    <dgm:pt modelId="{7821EDC4-4230-4777-85BD-14C4469FC632}" type="par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5D36AE4E-A330-4E7F-8ED1-54134FE16B4A}" type="sibTrans" cxnId="{35733875-14AB-4448-AD70-967CEDD5A17A}">
      <dgm:prSet/>
      <dgm:spPr/>
      <dgm:t>
        <a:bodyPr/>
        <a:lstStyle/>
        <a:p>
          <a:endParaRPr lang="zh-CN" altLang="en-US"/>
        </a:p>
      </dgm:t>
    </dgm:pt>
    <dgm:pt modelId="{4F2E34D8-2501-4DB3-97FC-98972D6F0075}">
      <dgm:prSet phldrT="[文本]"/>
      <dgm:spPr/>
      <dgm:t>
        <a:bodyPr/>
        <a:lstStyle/>
        <a:p>
          <a:r>
            <a:rPr lang="en-US" altLang="zh-CN" b="1" dirty="0"/>
            <a:t>Observability</a:t>
          </a:r>
        </a:p>
        <a:p>
          <a:r>
            <a:rPr lang="en-US" altLang="zh-CN" b="1" dirty="0"/>
            <a:t>Controllability</a:t>
          </a:r>
        </a:p>
      </dgm:t>
    </dgm:pt>
    <dgm:pt modelId="{CCC1632C-FAD4-4E56-8DF0-D126BD21E414}" type="par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9B42A545-0D02-48A4-A435-70C1A6AC9732}" type="sibTrans" cxnId="{502AC24D-657F-41BD-8F85-D3B633C77118}">
      <dgm:prSet/>
      <dgm:spPr/>
      <dgm:t>
        <a:bodyPr/>
        <a:lstStyle/>
        <a:p>
          <a:endParaRPr lang="zh-CN" altLang="en-US"/>
        </a:p>
      </dgm:t>
    </dgm:pt>
    <dgm:pt modelId="{46E84737-EB4D-4161-864E-1AF32563BC4B}">
      <dgm:prSet phldrT="[文本]"/>
      <dgm:spPr/>
      <dgm:t>
        <a:bodyPr/>
        <a:lstStyle/>
        <a:p>
          <a:r>
            <a:rPr lang="en-US" altLang="zh-CN" b="1" dirty="0"/>
            <a:t>Cost</a:t>
          </a:r>
          <a:endParaRPr lang="zh-CN" altLang="en-US" b="1" dirty="0"/>
        </a:p>
      </dgm:t>
    </dgm:pt>
    <dgm:pt modelId="{1EDE0331-D9DD-4FDB-91D8-8F9B926BEE29}" type="par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30439D2F-2594-44A3-91CD-BEAF50C424AC}" type="sibTrans" cxnId="{ECDA6F14-6379-4389-ADF6-8950B9EFA53B}">
      <dgm:prSet/>
      <dgm:spPr/>
      <dgm:t>
        <a:bodyPr/>
        <a:lstStyle/>
        <a:p>
          <a:endParaRPr lang="zh-CN" altLang="en-US"/>
        </a:p>
      </dgm:t>
    </dgm:pt>
    <dgm:pt modelId="{D9D84932-871F-43F2-9E9D-0162D1CF32E9}" type="pres">
      <dgm:prSet presAssocID="{3B6BED54-CBA5-4D4C-958B-07ACF734B315}" presName="matrix" presStyleCnt="0">
        <dgm:presLayoutVars>
          <dgm:chMax val="1"/>
          <dgm:dir/>
          <dgm:resizeHandles val="exact"/>
        </dgm:presLayoutVars>
      </dgm:prSet>
      <dgm:spPr/>
    </dgm:pt>
    <dgm:pt modelId="{FF73D84A-3522-4018-A6FF-6E48CE856E02}" type="pres">
      <dgm:prSet presAssocID="{3B6BED54-CBA5-4D4C-958B-07ACF734B315}" presName="diamond" presStyleLbl="bgShp" presStyleIdx="0" presStyleCnt="1"/>
      <dgm:spPr/>
    </dgm:pt>
    <dgm:pt modelId="{F08A4D38-5431-45AA-ADE9-2FD6BBC5DA18}" type="pres">
      <dgm:prSet presAssocID="{3B6BED54-CBA5-4D4C-958B-07ACF734B3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595B4BF-70B1-4E06-B4A0-1711157F9C41}" type="pres">
      <dgm:prSet presAssocID="{3B6BED54-CBA5-4D4C-958B-07ACF734B3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66B1B8-23C1-4327-B144-961389CF969E}" type="pres">
      <dgm:prSet presAssocID="{3B6BED54-CBA5-4D4C-958B-07ACF734B3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61212-19D6-42B5-909F-501C248C190E}" type="pres">
      <dgm:prSet presAssocID="{3B6BED54-CBA5-4D4C-958B-07ACF734B3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F95E01-D862-4D50-967F-F249E06DEA2D}" type="presOf" srcId="{4F2E34D8-2501-4DB3-97FC-98972D6F0075}" destId="{2966B1B8-23C1-4327-B144-961389CF969E}" srcOrd="0" destOrd="0" presId="urn:microsoft.com/office/officeart/2005/8/layout/matrix3"/>
    <dgm:cxn modelId="{098D140E-6CFD-4803-8D04-7D7AD07E3C5F}" type="presOf" srcId="{E0C118D7-41BD-48EF-B6DC-E0AB3B9688FA}" destId="{F595B4BF-70B1-4E06-B4A0-1711157F9C41}" srcOrd="0" destOrd="0" presId="urn:microsoft.com/office/officeart/2005/8/layout/matrix3"/>
    <dgm:cxn modelId="{ECDA6F14-6379-4389-ADF6-8950B9EFA53B}" srcId="{3B6BED54-CBA5-4D4C-958B-07ACF734B315}" destId="{46E84737-EB4D-4161-864E-1AF32563BC4B}" srcOrd="3" destOrd="0" parTransId="{1EDE0331-D9DD-4FDB-91D8-8F9B926BEE29}" sibTransId="{30439D2F-2594-44A3-91CD-BEAF50C424AC}"/>
    <dgm:cxn modelId="{D3619214-4887-4184-B8C0-5CCD415ED124}" type="presOf" srcId="{A5BF38D0-0646-4B6C-82FF-E8F133BF16BA}" destId="{F08A4D38-5431-45AA-ADE9-2FD6BBC5DA18}" srcOrd="0" destOrd="0" presId="urn:microsoft.com/office/officeart/2005/8/layout/matrix3"/>
    <dgm:cxn modelId="{502AC24D-657F-41BD-8F85-D3B633C77118}" srcId="{3B6BED54-CBA5-4D4C-958B-07ACF734B315}" destId="{4F2E34D8-2501-4DB3-97FC-98972D6F0075}" srcOrd="2" destOrd="0" parTransId="{CCC1632C-FAD4-4E56-8DF0-D126BD21E414}" sibTransId="{9B42A545-0D02-48A4-A435-70C1A6AC9732}"/>
    <dgm:cxn modelId="{35733875-14AB-4448-AD70-967CEDD5A17A}" srcId="{3B6BED54-CBA5-4D4C-958B-07ACF734B315}" destId="{E0C118D7-41BD-48EF-B6DC-E0AB3B9688FA}" srcOrd="1" destOrd="0" parTransId="{7821EDC4-4230-4777-85BD-14C4469FC632}" sibTransId="{5D36AE4E-A330-4E7F-8ED1-54134FE16B4A}"/>
    <dgm:cxn modelId="{C50A37AC-9914-4E43-8757-99DE285D02E7}" srcId="{3B6BED54-CBA5-4D4C-958B-07ACF734B315}" destId="{A5BF38D0-0646-4B6C-82FF-E8F133BF16BA}" srcOrd="0" destOrd="0" parTransId="{71ED4EC5-A659-4BEC-8691-68C8DCFE21CF}" sibTransId="{20369FC4-0421-4946-B9B8-E274F7F88EBD}"/>
    <dgm:cxn modelId="{561F41DA-8CD3-4AC3-A99C-54CC93A6CF30}" type="presOf" srcId="{46E84737-EB4D-4161-864E-1AF32563BC4B}" destId="{D4C61212-19D6-42B5-909F-501C248C190E}" srcOrd="0" destOrd="0" presId="urn:microsoft.com/office/officeart/2005/8/layout/matrix3"/>
    <dgm:cxn modelId="{85D3BCFA-14B5-4ACC-9A00-EAD81595DB48}" type="presOf" srcId="{3B6BED54-CBA5-4D4C-958B-07ACF734B315}" destId="{D9D84932-871F-43F2-9E9D-0162D1CF32E9}" srcOrd="0" destOrd="0" presId="urn:microsoft.com/office/officeart/2005/8/layout/matrix3"/>
    <dgm:cxn modelId="{9A76E16A-3C2A-4BE9-B9B1-018DCC19A0A5}" type="presParOf" srcId="{D9D84932-871F-43F2-9E9D-0162D1CF32E9}" destId="{FF73D84A-3522-4018-A6FF-6E48CE856E02}" srcOrd="0" destOrd="0" presId="urn:microsoft.com/office/officeart/2005/8/layout/matrix3"/>
    <dgm:cxn modelId="{DF10FBFA-6BE6-4F4D-8BCA-1DFE33BBFF0B}" type="presParOf" srcId="{D9D84932-871F-43F2-9E9D-0162D1CF32E9}" destId="{F08A4D38-5431-45AA-ADE9-2FD6BBC5DA18}" srcOrd="1" destOrd="0" presId="urn:microsoft.com/office/officeart/2005/8/layout/matrix3"/>
    <dgm:cxn modelId="{EA385565-5D63-460A-A3AA-A967E571224F}" type="presParOf" srcId="{D9D84932-871F-43F2-9E9D-0162D1CF32E9}" destId="{F595B4BF-70B1-4E06-B4A0-1711157F9C41}" srcOrd="2" destOrd="0" presId="urn:microsoft.com/office/officeart/2005/8/layout/matrix3"/>
    <dgm:cxn modelId="{5C8B0123-0265-44FB-B098-E00BA72F01E9}" type="presParOf" srcId="{D9D84932-871F-43F2-9E9D-0162D1CF32E9}" destId="{2966B1B8-23C1-4327-B144-961389CF969E}" srcOrd="3" destOrd="0" presId="urn:microsoft.com/office/officeart/2005/8/layout/matrix3"/>
    <dgm:cxn modelId="{5A4389EC-E44C-42D8-8A94-783C84364C85}" type="presParOf" srcId="{D9D84932-871F-43F2-9E9D-0162D1CF32E9}" destId="{D4C61212-19D6-42B5-909F-501C248C19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3774659" y="290162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774659" y="290162"/>
        <a:ext cx="1481940" cy="1481940"/>
      </dsp:txXfrm>
    </dsp:sp>
    <dsp:sp modelId="{5F5B7373-0A1C-4792-A862-9B0B0A880F0F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2962225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529518" y="2446809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529518" y="2446809"/>
        <a:ext cx="1481940" cy="1481940"/>
      </dsp:txXfrm>
    </dsp:sp>
    <dsp:sp modelId="{B7CB0836-6BD4-4F0B-8F91-CB32B3FC63B4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2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284377" y="290162"/>
          <a:ext cx="1481940" cy="148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84377" y="290162"/>
        <a:ext cx="1481940" cy="1481940"/>
      </dsp:txXfrm>
    </dsp:sp>
    <dsp:sp modelId="{693C35CB-B082-4469-993C-C17060A5E1D4}">
      <dsp:nvSpPr>
        <dsp:cNvPr id="0" name=""/>
        <dsp:cNvSpPr/>
      </dsp:nvSpPr>
      <dsp:spPr>
        <a:xfrm>
          <a:off x="1519664" y="-810"/>
          <a:ext cx="3501649" cy="3501649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Liveness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Liveness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3D84A-3522-4018-A6FF-6E48CE856E02}">
      <dsp:nvSpPr>
        <dsp:cNvPr id="0" name=""/>
        <dsp:cNvSpPr/>
      </dsp:nvSpPr>
      <dsp:spPr>
        <a:xfrm>
          <a:off x="454884" y="0"/>
          <a:ext cx="4665662" cy="4665662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A4D38-5431-45AA-ADE9-2FD6BBC5DA18}">
      <dsp:nvSpPr>
        <dsp:cNvPr id="0" name=""/>
        <dsp:cNvSpPr/>
      </dsp:nvSpPr>
      <dsp:spPr>
        <a:xfrm>
          <a:off x="898122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Safety</a:t>
          </a:r>
          <a:endParaRPr lang="zh-CN" altLang="en-US" sz="1700" b="1" kern="1200" dirty="0"/>
        </a:p>
      </dsp:txBody>
      <dsp:txXfrm>
        <a:off x="986948" y="532063"/>
        <a:ext cx="1641956" cy="1641956"/>
      </dsp:txXfrm>
    </dsp:sp>
    <dsp:sp modelId="{F595B4BF-70B1-4E06-B4A0-1711157F9C41}">
      <dsp:nvSpPr>
        <dsp:cNvPr id="0" name=""/>
        <dsp:cNvSpPr/>
      </dsp:nvSpPr>
      <dsp:spPr>
        <a:xfrm>
          <a:off x="2857700" y="443237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Liveness</a:t>
          </a:r>
          <a:endParaRPr lang="zh-CN" altLang="en-US" sz="1700" b="1" kern="1200" dirty="0"/>
        </a:p>
      </dsp:txBody>
      <dsp:txXfrm>
        <a:off x="2946526" y="532063"/>
        <a:ext cx="1641956" cy="1641956"/>
      </dsp:txXfrm>
    </dsp:sp>
    <dsp:sp modelId="{2966B1B8-23C1-4327-B144-961389CF969E}">
      <dsp:nvSpPr>
        <dsp:cNvPr id="0" name=""/>
        <dsp:cNvSpPr/>
      </dsp:nvSpPr>
      <dsp:spPr>
        <a:xfrm>
          <a:off x="898122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Observability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Controllability</a:t>
          </a:r>
        </a:p>
      </dsp:txBody>
      <dsp:txXfrm>
        <a:off x="986948" y="2491641"/>
        <a:ext cx="1641956" cy="1641956"/>
      </dsp:txXfrm>
    </dsp:sp>
    <dsp:sp modelId="{D4C61212-19D6-42B5-909F-501C248C190E}">
      <dsp:nvSpPr>
        <dsp:cNvPr id="0" name=""/>
        <dsp:cNvSpPr/>
      </dsp:nvSpPr>
      <dsp:spPr>
        <a:xfrm>
          <a:off x="2857700" y="2402815"/>
          <a:ext cx="1819608" cy="18196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kern="1200" dirty="0"/>
            <a:t>Cost</a:t>
          </a:r>
          <a:endParaRPr lang="zh-CN" altLang="en-US" sz="1700" b="1" kern="1200" dirty="0"/>
        </a:p>
      </dsp:txBody>
      <dsp:txXfrm>
        <a:off x="2946526" y="2491641"/>
        <a:ext cx="1641956" cy="1641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1015D-B730-45AC-B912-702B8D2EEE3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51D47-3557-4ECA-941E-E63EB89C04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Usually, you will see screenshots from news to show why robustness is important.</a:t>
            </a:r>
          </a:p>
          <a:p>
            <a:r>
              <a:rPr lang="en-US" altLang="zh-CN" dirty="0"/>
              <a:t>Based on this IEEE definition, this becomes so easy because we can put too many incidents into this basket, like: …</a:t>
            </a:r>
          </a:p>
          <a:p>
            <a:r>
              <a:rPr lang="en-US" altLang="zh-CN" dirty="0"/>
              <a:t>However, it also becomes too hard to understand what exactly software robustness is.</a:t>
            </a:r>
          </a:p>
          <a:p>
            <a:r>
              <a:rPr lang="en-US" altLang="zh-CN" dirty="0"/>
              <a:t>Or in other words, when studying robustness, we have to be very precise about the type of the system and the robustness property associated with it.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97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5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5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51D47-3557-4ECA-941E-E63EB89C047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1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21B01-1104-A871-8423-1D23D4CAC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103EF0-57D2-62C9-E2CC-73AAACE27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2577C-7957-B70A-9C78-D887BC0E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EF72-D788-4221-A3B4-D9B99C93CFC0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55D33-DD79-1588-43B1-56E63E60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FB53E-3CB8-BA91-E60E-665233BA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BFA2544-3955-61A2-AE97-116454C2E5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8" name="Google Shape;51;p12">
            <a:extLst>
              <a:ext uri="{FF2B5EF4-FFF2-40B4-BE49-F238E27FC236}">
                <a16:creationId xmlns:a16="http://schemas.microsoft.com/office/drawing/2014/main" id="{BB7CCB99-E368-7A9C-A134-1264926F11D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D1C75-839B-76BC-7256-E054F24F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15881C-3F41-C675-CAF6-8F4C0CF9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3034E-1A1F-54E5-D89A-EABBE019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C81A-FD80-482A-BDEF-B3400000D636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6707A9-14D4-917D-ED93-213C228C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47168-CCAD-E57F-DA61-35E442B6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6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7111BA-4105-36E4-58DE-CAB68747D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C4571B-1754-CACC-F26B-2891F57A2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4A146-2108-55D0-5ECA-A4480831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5D39-7E89-42A8-ACA7-F7748E8A87C4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B9B8A-D196-EB96-6909-F255C3FE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6B8DB9-5A2D-2B47-3E43-ECB4821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8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6BA0F-F230-8AF5-68DD-6BADB265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B43CD-8DC4-146B-B120-FEDA59DF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2400"/>
              </a:spcBef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7B225-9B5D-4716-34D0-1BD2BD7E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C02D-74D1-4F6D-A587-247053D546A5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2F134-11C2-BE16-C594-EF50AF9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94FF8C-9433-0B80-97FE-0E895311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1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8F999-24E2-CEBB-DD3A-5E712220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42D31-8513-8CC1-C53D-9D9318913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969BC-A201-B74C-1FB9-5128B22B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DE35-94ED-4640-9DB1-BFCC739B721E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C420E-6187-27BA-655C-60431FFD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B1CC1D-16FA-B7AA-7DFD-2CFEDB7C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1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40A53-3F4D-F00C-20E0-1EF0BAC2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829C4-CD88-CB8D-2BEA-6DEBB68DA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412752-8770-EA50-9DC6-D1EF1799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FEECF8-8393-8DED-35AB-A794011F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ECAB-F966-4071-8BE6-9262E88C53BA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A03BF6-AA1C-0672-B1E4-D351356E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EF99AF-2826-57D3-0307-3D4264B4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14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C5CEB-9EDB-3DED-6DE7-F72CF644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53585-5CFB-B463-42A3-43C5AFD4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711E1C-D58D-8391-844E-9045E48E0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7A3D64-E5E4-8338-203D-48FE1B72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E75551-A7A9-17E2-6EFD-13DFE601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F508AB-B35D-C4B2-988E-D3613CEF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1A05-0A05-44F9-9659-94C50D8BC11D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33803E-496C-30C5-8835-C9BBFA60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E6F62F-E608-1C17-E074-C9AB861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4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2E1C8-F73F-B160-63D8-F1B2C445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C4536A-968A-8C5D-EE79-0A904271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DE11-43A8-49FB-82BC-51788452F831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6B5499-D21A-AAB9-5F2F-D55A2DCB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09D784-BC21-FE5C-DE55-94F15C1F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8E0100-40DE-FD8A-44DD-2133ACD8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739B-959A-40A8-9038-E8CE9AC315FD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2C2EDE-3F0F-D815-81EA-7379AD90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BE22DC-8310-204F-58E4-28855E65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0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CF135-334D-F4EB-F91E-906D0167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A56D4-E070-9BCC-FE45-C90C74762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7DFE7C-3EA9-88A3-76BC-8FE9DC1B6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0FB0F5-41E1-0CE0-59EE-4852ADE9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E9788-21F1-43EB-A561-117EB1A007F5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EE25C-47BF-4A66-4D7F-0501980E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EA252-3941-69D8-CBC2-6B4DF994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60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EA7AD-00E1-B97A-3705-886F9B99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9EA85C-D961-5848-0C49-5169D127B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50E324-3F60-208D-1EAB-1D5150396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55029C-3965-9378-600C-39C5195D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22FE-5D23-4546-8429-D38DC029C17F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CCD36-032E-55F4-7CF6-967A367A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7A1802-CF1A-7E9E-E1F3-26230C66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48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13A816-DC83-ACB5-E54E-1B508495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3F58D-BE77-33C9-572E-1EE21D8A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1415DC-FFEA-4F9F-C696-0485267A2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C1D6CB-3AA1-44E7-B31E-641C5A58F75E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2FEDB8-68BF-96BB-5D93-31BCFE5FE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EA42D-26D9-53DD-DF2B-39906A159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724E5-CF81-458D-9F9A-C575B439CC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1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00.png"/><Relationship Id="rId7" Type="http://schemas.openxmlformats.org/officeDocument/2006/relationships/image" Target="../media/image3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0.png"/><Relationship Id="rId9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3" Type="http://schemas.openxmlformats.org/officeDocument/2006/relationships/image" Target="../media/image160.png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50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40.png"/><Relationship Id="rId4" Type="http://schemas.openxmlformats.org/officeDocument/2006/relationships/image" Target="../media/image170.png"/><Relationship Id="rId1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5D857-DB37-D10B-0B37-498888B96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Thesis Proposal - Behavioral Robustness of Software System Designs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D7E202-2D10-C74A-36AA-C1C42D79F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828"/>
            <a:ext cx="9144000" cy="1367971"/>
          </a:xfrm>
        </p:spPr>
        <p:txBody>
          <a:bodyPr/>
          <a:lstStyle/>
          <a:p>
            <a:r>
              <a:rPr lang="en-US" altLang="zh-CN" dirty="0"/>
              <a:t>Changjian Zhang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0BC0FB-717F-EADF-C448-DF73986C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1299" y="6356350"/>
            <a:ext cx="2743200" cy="365125"/>
          </a:xfrm>
        </p:spPr>
        <p:txBody>
          <a:bodyPr/>
          <a:lstStyle/>
          <a:p>
            <a:pPr algn="r"/>
            <a:fld id="{E852E1B4-0FA0-4238-ACBF-D689711A0237}" type="datetime1">
              <a:rPr lang="zh-CN" altLang="en-US" smtClean="0"/>
              <a:pPr algn="r"/>
              <a:t>2024/3/13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09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43336-7043-DF91-E238-6CE2359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Behavioral Robustness of Conventional Software Systems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1477F-2FB0-1C64-A40E-CF9E6993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study:</a:t>
            </a:r>
          </a:p>
          <a:p>
            <a:pPr marL="1143000" lvl="1" indent="-457200"/>
            <a:r>
              <a:rPr lang="en-US" altLang="zh-CN" dirty="0"/>
              <a:t>Conventional software systems modeled as discrete systems.</a:t>
            </a:r>
          </a:p>
          <a:p>
            <a:pPr marL="1143000" lvl="1" indent="-457200"/>
            <a:r>
              <a:rPr lang="en-US" altLang="zh-CN" i="1" dirty="0"/>
              <a:t>(Closed) System </a:t>
            </a:r>
            <a:r>
              <a:rPr lang="en-US" altLang="zh-CN" dirty="0"/>
              <a:t>= Machine + Environment.</a:t>
            </a:r>
          </a:p>
          <a:p>
            <a:pPr marL="1143000" lvl="1" indent="-457200"/>
            <a:r>
              <a:rPr lang="en-US" altLang="zh-CN" i="1" dirty="0"/>
              <a:t>Behavior: </a:t>
            </a:r>
            <a:r>
              <a:rPr lang="en-US" altLang="zh-CN" dirty="0"/>
              <a:t>sequences of states and transitions.</a:t>
            </a:r>
          </a:p>
          <a:p>
            <a:pPr marL="1143000" lvl="1" indent="-457200"/>
            <a:r>
              <a:rPr lang="en-US" altLang="zh-CN" i="1" dirty="0"/>
              <a:t>Behavioral property: </a:t>
            </a:r>
            <a:r>
              <a:rPr lang="en-US" altLang="zh-CN" dirty="0"/>
              <a:t>safety property (not reaching bad states).</a:t>
            </a:r>
          </a:p>
          <a:p>
            <a:pPr marL="1143000" lvl="1" indent="-457200"/>
            <a:r>
              <a:rPr lang="en-US" altLang="zh-CN" i="1" dirty="0"/>
              <a:t>Unexpected behavior (deviations): </a:t>
            </a:r>
            <a:r>
              <a:rPr lang="en-US" altLang="zh-CN" dirty="0"/>
              <a:t>sequences of environmental events not in the assumed environment.</a:t>
            </a:r>
          </a:p>
          <a:p>
            <a:r>
              <a:rPr lang="en-US" altLang="zh-CN" i="1" dirty="0"/>
              <a:t>Robustness: </a:t>
            </a:r>
            <a:r>
              <a:rPr lang="en-US" altLang="zh-CN" dirty="0"/>
              <a:t>the capability of a </a:t>
            </a:r>
            <a:r>
              <a:rPr lang="en-US" altLang="zh-CN" i="1" dirty="0"/>
              <a:t>machine</a:t>
            </a:r>
            <a:r>
              <a:rPr lang="en-US" altLang="zh-CN" dirty="0"/>
              <a:t> to maintain a </a:t>
            </a:r>
            <a:r>
              <a:rPr lang="en-US" altLang="zh-CN" i="1" dirty="0"/>
              <a:t>safety property </a:t>
            </a:r>
            <a:r>
              <a:rPr lang="en-US" altLang="zh-CN" dirty="0"/>
              <a:t>under unexpected </a:t>
            </a:r>
            <a:r>
              <a:rPr lang="en-US" altLang="zh-CN" i="1" dirty="0"/>
              <a:t>sequences of events</a:t>
            </a:r>
            <a:r>
              <a:rPr lang="en-US" altLang="zh-CN" dirty="0"/>
              <a:t> from its actual environment that are not defined in the </a:t>
            </a:r>
            <a:r>
              <a:rPr lang="en-US" altLang="zh-CN" i="1" dirty="0"/>
              <a:t>assumed</a:t>
            </a:r>
            <a:r>
              <a:rPr lang="en-US" altLang="zh-CN" dirty="0"/>
              <a:t> environment. </a:t>
            </a:r>
            <a:endParaRPr lang="en-US" altLang="zh-CN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1053-0F58-9E77-6FF2-3141B6D5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4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1A817-8577-DFE5-530F-FA4E887E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Rigorous and Systematic Reasoning by Formal Methods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DEE21B-CA0B-3F16-A593-BA6922346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 formal representation of a system design:</a:t>
                </a:r>
              </a:p>
              <a:p>
                <a:pPr marL="1143000" lvl="1" indent="-457200"/>
                <a:r>
                  <a:rPr lang="en-US" altLang="zh-CN" dirty="0"/>
                  <a:t>Mathematically represent the system behavior as execution traces.</a:t>
                </a:r>
              </a:p>
              <a:p>
                <a:pPr marL="1143000" lvl="1" indent="-457200"/>
                <a:r>
                  <a:rPr lang="en-US" altLang="zh-CN" dirty="0"/>
                  <a:t>E.g., normal execution of a protocol: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Abnormal execution: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It enables us to:</a:t>
                </a:r>
              </a:p>
              <a:p>
                <a:pPr marL="1143000" lvl="1" indent="-457200"/>
                <a:r>
                  <a:rPr lang="en-US" altLang="zh-CN" dirty="0"/>
                  <a:t>Mathematically measure the behavioral robustness as a set of execution traces.</a:t>
                </a:r>
              </a:p>
              <a:p>
                <a:pPr marL="1143000" lvl="1" indent="-457200"/>
                <a:r>
                  <a:rPr lang="en-US" altLang="zh-CN" dirty="0"/>
                  <a:t>Mathematically and automatically improve robustness by model repair or synthesis.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DEE21B-CA0B-3F16-A593-BA6922346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C3FD22-65E0-C01A-A33F-57A92DA3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9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EC621-57BB-824D-891E-BA16C9B7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 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5A61C-2B9F-C286-8C1C-60394B34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0697CD1-CFC2-2B7B-6C6E-9332CCB993D7}"/>
              </a:ext>
            </a:extLst>
          </p:cNvPr>
          <p:cNvGrpSpPr/>
          <p:nvPr/>
        </p:nvGrpSpPr>
        <p:grpSpPr>
          <a:xfrm>
            <a:off x="2825511" y="2563083"/>
            <a:ext cx="6540978" cy="3929792"/>
            <a:chOff x="2314434" y="1690688"/>
            <a:chExt cx="7667766" cy="4606762"/>
          </a:xfrm>
        </p:grpSpPr>
        <p:graphicFrame>
          <p:nvGraphicFramePr>
            <p:cNvPr id="6" name="Diagram 30">
              <a:extLst>
                <a:ext uri="{FF2B5EF4-FFF2-40B4-BE49-F238E27FC236}">
                  <a16:creationId xmlns:a16="http://schemas.microsoft.com/office/drawing/2014/main" id="{B1BAAB16-0E1A-7169-A324-F13B59BFA6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87167099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7" name="Group 17">
              <a:extLst>
                <a:ext uri="{FF2B5EF4-FFF2-40B4-BE49-F238E27FC236}">
                  <a16:creationId xmlns:a16="http://schemas.microsoft.com/office/drawing/2014/main" id="{E936380D-ABF9-CE48-A349-900F6E58F99F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17" name="Content Placeholder 5" descr="Users with solid fill">
                <a:extLst>
                  <a:ext uri="{FF2B5EF4-FFF2-40B4-BE49-F238E27FC236}">
                    <a16:creationId xmlns:a16="http://schemas.microsoft.com/office/drawing/2014/main" id="{9FACE436-8DFB-A982-F859-EFC876393A28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19" name="Freeform: Shape 11">
                  <a:extLst>
                    <a:ext uri="{FF2B5EF4-FFF2-40B4-BE49-F238E27FC236}">
                      <a16:creationId xmlns:a16="http://schemas.microsoft.com/office/drawing/2014/main" id="{3F16408F-0D5E-CDFC-B062-12B74F2CE902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2">
                  <a:extLst>
                    <a:ext uri="{FF2B5EF4-FFF2-40B4-BE49-F238E27FC236}">
                      <a16:creationId xmlns:a16="http://schemas.microsoft.com/office/drawing/2014/main" id="{44893E88-9B85-D789-1740-245DD65EB3C2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13">
                  <a:extLst>
                    <a:ext uri="{FF2B5EF4-FFF2-40B4-BE49-F238E27FC236}">
                      <a16:creationId xmlns:a16="http://schemas.microsoft.com/office/drawing/2014/main" id="{01E8299C-4433-6068-0964-374257517768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14">
                  <a:extLst>
                    <a:ext uri="{FF2B5EF4-FFF2-40B4-BE49-F238E27FC236}">
                      <a16:creationId xmlns:a16="http://schemas.microsoft.com/office/drawing/2014/main" id="{8C6FA02D-2FB8-B420-9CDF-E98B10532870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15">
                  <a:extLst>
                    <a:ext uri="{FF2B5EF4-FFF2-40B4-BE49-F238E27FC236}">
                      <a16:creationId xmlns:a16="http://schemas.microsoft.com/office/drawing/2014/main" id="{182CE049-D177-7E8F-C898-4CABC92EB6CB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16">
                  <a:extLst>
                    <a:ext uri="{FF2B5EF4-FFF2-40B4-BE49-F238E27FC236}">
                      <a16:creationId xmlns:a16="http://schemas.microsoft.com/office/drawing/2014/main" id="{4C7F0D06-E58D-E9FF-EFDB-8CE493E9F76D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8065DB4A-590D-07B1-70C9-7BFC825C252C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7FF32141-4205-7360-1314-B288771AC3A3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5" name="Graphic 7" descr="Document with solid fill">
                <a:extLst>
                  <a:ext uri="{FF2B5EF4-FFF2-40B4-BE49-F238E27FC236}">
                    <a16:creationId xmlns:a16="http://schemas.microsoft.com/office/drawing/2014/main" id="{D67D85FA-71E8-248F-F9AB-36F07D8FD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C8C4BA4F-2940-458A-B149-B761C5AEF110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id="{9BE42DC3-4D14-9149-A716-DACB6F1EE3E6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3" name="Graphic 20" descr="Research with solid fill">
                <a:extLst>
                  <a:ext uri="{FF2B5EF4-FFF2-40B4-BE49-F238E27FC236}">
                    <a16:creationId xmlns:a16="http://schemas.microsoft.com/office/drawing/2014/main" id="{0F614567-D67A-B420-3C39-102CBA247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21">
                <a:extLst>
                  <a:ext uri="{FF2B5EF4-FFF2-40B4-BE49-F238E27FC236}">
                    <a16:creationId xmlns:a16="http://schemas.microsoft.com/office/drawing/2014/main" id="{82B8B109-D256-F50C-F30F-E8152F09BB92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C329ED9F-12B2-968C-53A0-521A47E0CFBD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11" name="Graphic 24" descr="Blueprint with solid fill">
                <a:extLst>
                  <a:ext uri="{FF2B5EF4-FFF2-40B4-BE49-F238E27FC236}">
                    <a16:creationId xmlns:a16="http://schemas.microsoft.com/office/drawing/2014/main" id="{36A8D9EE-3C30-C0F9-D4C7-1C74A315C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18E875F0-E39E-43CB-8628-29A75F7C9970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2F4FBFF-429A-BE35-2CE7-29529ED80A00}"/>
              </a:ext>
            </a:extLst>
          </p:cNvPr>
          <p:cNvSpPr/>
          <p:nvPr/>
        </p:nvSpPr>
        <p:spPr>
          <a:xfrm>
            <a:off x="3370432" y="1753229"/>
            <a:ext cx="5622427" cy="489695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>
                <a:solidFill>
                  <a:sysClr val="windowText" lastClr="000000"/>
                </a:solidFill>
              </a:rPr>
              <a:t>Fortis</a:t>
            </a:r>
            <a:endParaRPr lang="zh-CN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DB1EDCC5-7EA4-5467-1977-05A2B491A671}"/>
              </a:ext>
            </a:extLst>
          </p:cNvPr>
          <p:cNvSpPr/>
          <p:nvPr/>
        </p:nvSpPr>
        <p:spPr>
          <a:xfrm>
            <a:off x="190139" y="1896846"/>
            <a:ext cx="3665219" cy="1017860"/>
          </a:xfrm>
          <a:prstGeom prst="wedgeRoundRectCallout">
            <a:avLst>
              <a:gd name="adj1" fmla="val 65059"/>
              <a:gd name="adj2" fmla="val 72291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Formalism:</a:t>
            </a:r>
            <a:r>
              <a:rPr lang="en-US" altLang="zh-CN" sz="2400" i="1" dirty="0"/>
              <a:t> Labeled Transition System (LTS)</a:t>
            </a:r>
            <a:endParaRPr lang="zh-CN" altLang="en-US" sz="2400" i="1" dirty="0"/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A96A7805-84C8-54AE-B0E5-2C79787B33A5}"/>
              </a:ext>
            </a:extLst>
          </p:cNvPr>
          <p:cNvSpPr/>
          <p:nvPr/>
        </p:nvSpPr>
        <p:spPr>
          <a:xfrm>
            <a:off x="8399231" y="4022590"/>
            <a:ext cx="3546174" cy="1573205"/>
          </a:xfrm>
          <a:prstGeom prst="wedgeRoundRectCallout">
            <a:avLst>
              <a:gd name="adj1" fmla="val -60004"/>
              <a:gd name="adj2" fmla="val -52297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1: A behavioral notion of robustness based on LTS and its computation method.</a:t>
            </a:r>
            <a:endParaRPr lang="zh-CN" altLang="en-US" sz="2400" i="1" dirty="0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7BC58E34-E3D7-EA5B-5A4B-EB88DAFAEFD2}"/>
              </a:ext>
            </a:extLst>
          </p:cNvPr>
          <p:cNvSpPr/>
          <p:nvPr/>
        </p:nvSpPr>
        <p:spPr>
          <a:xfrm>
            <a:off x="152042" y="4756849"/>
            <a:ext cx="4079892" cy="1694419"/>
          </a:xfrm>
          <a:prstGeom prst="wedgeRoundRectCallout">
            <a:avLst>
              <a:gd name="adj1" fmla="val 76721"/>
              <a:gd name="adj2" fmla="val 268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2: Improve behavioral robustness automatically by </a:t>
            </a:r>
            <a:r>
              <a:rPr lang="en-US" altLang="zh-CN" sz="2400" i="1" dirty="0"/>
              <a:t>wrapper </a:t>
            </a:r>
            <a:r>
              <a:rPr lang="en-US" altLang="zh-CN" sz="2400" dirty="0"/>
              <a:t>and </a:t>
            </a:r>
            <a:r>
              <a:rPr lang="en-US" altLang="zh-CN" sz="2400" i="1" dirty="0"/>
              <a:t>specification weakening.</a:t>
            </a:r>
            <a:endParaRPr lang="zh-CN" altLang="en-US" sz="2400" i="1" dirty="0"/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F2050D36-32E7-02C9-3EA0-8D32EF7C573A}"/>
              </a:ext>
            </a:extLst>
          </p:cNvPr>
          <p:cNvSpPr/>
          <p:nvPr/>
        </p:nvSpPr>
        <p:spPr>
          <a:xfrm>
            <a:off x="7625038" y="1051835"/>
            <a:ext cx="4257780" cy="1573205"/>
          </a:xfrm>
          <a:prstGeom prst="wedgeRoundRectCallout">
            <a:avLst>
              <a:gd name="adj1" fmla="val -68082"/>
              <a:gd name="adj2" fmla="val 28883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Contrib. 3: Implemented in a tool, </a:t>
            </a:r>
            <a:r>
              <a:rPr lang="en-US" altLang="zh-CN" sz="2400" i="1" dirty="0"/>
              <a:t>Fortis</a:t>
            </a:r>
            <a:r>
              <a:rPr lang="en-US" altLang="zh-CN" sz="2400" dirty="0"/>
              <a:t>, and evaluated against 5 case studies.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785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0F2E0-19B9-68CC-7254-B27A95B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1: Robustness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9815F-4D44-9C1C-4FB8-721F52279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Given a 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, an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and a safety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 all in LTS, assuming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Environmental deviation</a:t>
                </a:r>
                <a:r>
                  <a:rPr lang="en-US" altLang="zh-CN" sz="2400" dirty="0"/>
                  <a:t>: a sequence of events not defined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/>
                  <a:t>, but with the same alphabet,</a:t>
                </a:r>
              </a:p>
              <a:p>
                <a:pPr marL="1143000" lvl="1" indent="-457200"/>
                <a:r>
                  <a:rPr lang="en-US" altLang="zh-CN" sz="2000" dirty="0"/>
                  <a:t>E.g., in a network protocol,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000" dirty="0"/>
                  <a:t> is a perfect channel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𝑎𝑐𝑘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,</a:t>
                </a:r>
              </a:p>
              <a:p>
                <a:pPr marL="1143000" lvl="1" indent="-457200"/>
                <a:r>
                  <a:rPr lang="en-US" altLang="zh-CN" sz="2000" dirty="0"/>
                  <a:t>Then,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 is a deviation.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measurement</a:t>
                </a:r>
                <a:r>
                  <a:rPr lang="en-US" altLang="zh-CN" sz="2400" dirty="0"/>
                  <a:t>: a set of deviation traces that won’t cause a safety violation,</a:t>
                </a:r>
              </a:p>
              <a:p>
                <a:pPr marL="1143000" lvl="1" indent="-457200"/>
                <a:r>
                  <a:rPr lang="en-US" altLang="zh-CN" sz="2000" dirty="0"/>
                  <a:t>E.g.,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sz="2000" dirty="0"/>
                  <a:t> does not cause a violation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/>
                  <a:t>, then it is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computation</a:t>
                </a:r>
                <a:r>
                  <a:rPr lang="en-US" altLang="zh-CN" sz="2400" dirty="0"/>
                  <a:t>: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, the set of all deviation traces such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9815F-4D44-9C1C-4FB8-721F52279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  <a:blipFill>
                <a:blip r:embed="rId2"/>
                <a:stretch>
                  <a:fillRect l="-1217" t="-3170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993E15-08AC-1C81-2ADB-78C33301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742D05-A95F-492C-683B-DAE1DD08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A02F1-94F6-ECEE-8F38-EB3E0725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4EABF-4082-71E1-3CB1-D46576E92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representation</a:t>
                </a:r>
                <a:r>
                  <a:rPr lang="en-US" altLang="zh-CN" sz="2400" dirty="0"/>
                  <a:t>: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400" dirty="0"/>
                  <a:t> can be infinite, generate a finite set of </a:t>
                </a:r>
                <a:r>
                  <a:rPr lang="en-US" altLang="zh-CN" sz="2400" i="1" dirty="0"/>
                  <a:t>equivalence classes </a:t>
                </a:r>
                <a:r>
                  <a:rPr lang="en-US" altLang="zh-CN" sz="2400" dirty="0"/>
                  <a:t>and sample </a:t>
                </a:r>
                <a:r>
                  <a:rPr lang="en-US" altLang="zh-CN" sz="2400" i="1" dirty="0"/>
                  <a:t>representative traces</a:t>
                </a:r>
                <a:r>
                  <a:rPr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/>
                  <a:t>Robustness explanation</a:t>
                </a:r>
                <a:r>
                  <a:rPr lang="en-US" altLang="zh-CN" sz="2400" dirty="0"/>
                  <a:t>: explain how a deviation could occur and what environmental errors the machine is robust against,</a:t>
                </a:r>
              </a:p>
              <a:p>
                <a:pPr marL="1028700" lvl="1" indent="-342900"/>
                <a:r>
                  <a:rPr lang="en-US" altLang="zh-CN" sz="2000" dirty="0"/>
                  <a:t>E.g., deviation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</m:oMath>
                </a14:m>
                <a:r>
                  <a:rPr lang="en-US" altLang="zh-CN" sz="2000" dirty="0"/>
                  <a:t> can be caused by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𝑠𝑒𝑛𝑑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m:rPr>
                            <m:lit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𝑙𝑜𝑠𝑡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𝑠𝑒𝑛𝑑</m:t>
                        </m:r>
                      </m:e>
                    </m:d>
                  </m:oMath>
                </a14:m>
                <a:r>
                  <a:rPr lang="en-US" altLang="zh-CN" sz="2000" b="0" dirty="0"/>
                  <a:t>.</a:t>
                </a:r>
              </a:p>
              <a:p>
                <a:pPr marL="1028700" lvl="1" indent="-342900"/>
                <a:r>
                  <a:rPr lang="en-US" altLang="zh-CN" sz="2000" dirty="0"/>
                  <a:t>So, we could say the protocol is robust against message loss.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4EABF-4082-71E1-3CB1-D46576E92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2960"/>
              </a:xfrm>
              <a:blipFill>
                <a:blip r:embed="rId2"/>
                <a:stretch>
                  <a:fillRect l="-812" t="-1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F912F-0567-1098-E4ED-96613E1F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9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006D1-3175-5F3E-1E99-4027A059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2: Design Robustification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4C551AD-0657-8266-1082-3A5467522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656982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69BFF-CA1C-1464-4A7C-023F721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E40AEF3-FC41-52C6-3639-F3F261C639D5}"/>
              </a:ext>
            </a:extLst>
          </p:cNvPr>
          <p:cNvSpPr txBox="1">
            <a:spLocks/>
          </p:cNvSpPr>
          <p:nvPr/>
        </p:nvSpPr>
        <p:spPr>
          <a:xfrm>
            <a:off x="5373045" y="1825625"/>
            <a:ext cx="6446142" cy="461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Safety can be achieved by </a:t>
            </a:r>
            <a:r>
              <a:rPr lang="en-US" altLang="zh-CN" i="1" dirty="0"/>
              <a:t>disabling actions.</a:t>
            </a:r>
          </a:p>
          <a:p>
            <a:r>
              <a:rPr lang="en-US" altLang="zh-CN" dirty="0"/>
              <a:t>But it hurts liveness (e.g., a machine that does nothing).</a:t>
            </a:r>
          </a:p>
          <a:p>
            <a:r>
              <a:rPr lang="en-US" altLang="zh-CN" dirty="0"/>
              <a:t>Increasing observability and controllability allows finer-grained control.</a:t>
            </a:r>
          </a:p>
          <a:p>
            <a:r>
              <a:rPr lang="en-US" altLang="zh-CN" dirty="0"/>
              <a:t>But it demands more cost of implementation.</a:t>
            </a:r>
          </a:p>
        </p:txBody>
      </p:sp>
      <p:sp>
        <p:nvSpPr>
          <p:cNvPr id="7" name="减号 6">
            <a:extLst>
              <a:ext uri="{FF2B5EF4-FFF2-40B4-BE49-F238E27FC236}">
                <a16:creationId xmlns:a16="http://schemas.microsoft.com/office/drawing/2014/main" id="{22ACBEB4-0AE7-619A-DCE1-5F7696F8190A}"/>
              </a:ext>
            </a:extLst>
          </p:cNvPr>
          <p:cNvSpPr/>
          <p:nvPr/>
        </p:nvSpPr>
        <p:spPr>
          <a:xfrm rot="10800000">
            <a:off x="5010308" y="1976765"/>
            <a:ext cx="362737" cy="426368"/>
          </a:xfrm>
          <a:prstGeom prst="mathMin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6D90CBD-4E07-5ABF-9533-1BD249E71E50}"/>
              </a:ext>
            </a:extLst>
          </p:cNvPr>
          <p:cNvSpPr/>
          <p:nvPr/>
        </p:nvSpPr>
        <p:spPr>
          <a:xfrm>
            <a:off x="5010308" y="3080644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3737FC0A-912C-CD77-8122-5EBD8C58DE58}"/>
              </a:ext>
            </a:extLst>
          </p:cNvPr>
          <p:cNvSpPr/>
          <p:nvPr/>
        </p:nvSpPr>
        <p:spPr>
          <a:xfrm rot="10800000">
            <a:off x="5010308" y="4294978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DF93E11-995B-744F-46C1-2C8843CD458F}"/>
              </a:ext>
            </a:extLst>
          </p:cNvPr>
          <p:cNvSpPr/>
          <p:nvPr/>
        </p:nvSpPr>
        <p:spPr>
          <a:xfrm>
            <a:off x="5010308" y="5620542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1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C15C-5A83-4408-0C67-86C8563A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2a: Robustification by Wrapper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FC1C7-B9B7-3A2F-FF59-AFF38209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044" y="1825625"/>
            <a:ext cx="6491485" cy="46656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Key tactic: monitor and disable events to ensure safety.</a:t>
            </a:r>
          </a:p>
          <a:p>
            <a:r>
              <a:rPr lang="en-US" altLang="zh-CN" dirty="0"/>
              <a:t>Liveness: a set of preferred scenarios.</a:t>
            </a:r>
          </a:p>
          <a:p>
            <a:r>
              <a:rPr lang="en-US" altLang="zh-CN" dirty="0" err="1"/>
              <a:t>Obsrv</a:t>
            </a:r>
            <a:r>
              <a:rPr lang="en-US" altLang="zh-CN" dirty="0"/>
              <a:t>./Ctrl.: a set of observable and controllable events.</a:t>
            </a:r>
          </a:p>
          <a:p>
            <a:r>
              <a:rPr lang="en-US" altLang="zh-CN" dirty="0"/>
              <a:t>Cost: cost associated with implementing the events.</a:t>
            </a:r>
          </a:p>
          <a:p>
            <a:r>
              <a:rPr lang="en-US" altLang="zh-CN" dirty="0"/>
              <a:t>Solve a multi-objective optimization: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altLang="zh-CN" dirty="0"/>
              <a:t>Retain old behavior and maximize preferred scenarios,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altLang="zh-CN" dirty="0"/>
              <a:t>Minimize cost.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53F66-59F0-64F4-FF06-01D4EDC8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F3AE49D-798C-78F2-B447-35D6E47713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058357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C3493F30-1879-FAD7-D4B0-E160B89DA84F}"/>
              </a:ext>
            </a:extLst>
          </p:cNvPr>
          <p:cNvSpPr/>
          <p:nvPr/>
        </p:nvSpPr>
        <p:spPr>
          <a:xfrm rot="10800000">
            <a:off x="3377991" y="2263932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2278963C-F514-49BB-884A-95A408FE17B5}"/>
              </a:ext>
            </a:extLst>
          </p:cNvPr>
          <p:cNvSpPr/>
          <p:nvPr/>
        </p:nvSpPr>
        <p:spPr>
          <a:xfrm>
            <a:off x="3377991" y="3367811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F8AAA109-1F14-0B5F-0F3F-EA3DD6C508BC}"/>
              </a:ext>
            </a:extLst>
          </p:cNvPr>
          <p:cNvSpPr/>
          <p:nvPr/>
        </p:nvSpPr>
        <p:spPr>
          <a:xfrm rot="10800000">
            <a:off x="3377990" y="4258505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4AF5E99A-02BE-1238-0FE8-C353CF5C1377}"/>
              </a:ext>
            </a:extLst>
          </p:cNvPr>
          <p:cNvSpPr/>
          <p:nvPr/>
        </p:nvSpPr>
        <p:spPr>
          <a:xfrm>
            <a:off x="3377990" y="5362384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81B3D7AA-3256-13C1-83E6-4651154F508F}"/>
              </a:ext>
            </a:extLst>
          </p:cNvPr>
          <p:cNvSpPr/>
          <p:nvPr/>
        </p:nvSpPr>
        <p:spPr>
          <a:xfrm rot="10800000">
            <a:off x="1406432" y="4258505"/>
            <a:ext cx="362737" cy="4263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B31F0EEF-8CC7-0672-4580-BBD4B33041CB}"/>
              </a:ext>
            </a:extLst>
          </p:cNvPr>
          <p:cNvSpPr/>
          <p:nvPr/>
        </p:nvSpPr>
        <p:spPr>
          <a:xfrm>
            <a:off x="1406432" y="5362384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4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CF7C8-61F3-9BAF-C611-C5272BA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Contrib. 2b: Robustification by Specification Weakening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06D915-C0C3-A13D-E0FF-1388C69BB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3043" y="1825625"/>
                <a:ext cx="6453701" cy="4351338"/>
              </a:xfrm>
            </p:spPr>
            <p:txBody>
              <a:bodyPr/>
              <a:lstStyle/>
              <a:p>
                <a:r>
                  <a:rPr lang="en-US" altLang="zh-CN" dirty="0"/>
                  <a:t>The safety property may be too restrictive.</a:t>
                </a:r>
              </a:p>
              <a:p>
                <a:r>
                  <a:rPr lang="en-US" altLang="zh-CN" dirty="0"/>
                  <a:t>Weaken the safety property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) to allow more deviations.</a:t>
                </a:r>
              </a:p>
              <a:p>
                <a:r>
                  <a:rPr lang="en-US" altLang="zh-CN" dirty="0"/>
                  <a:t>Use scenario:</a:t>
                </a:r>
              </a:p>
              <a:p>
                <a:pPr marL="1143000" lvl="1" indent="-457200"/>
                <a:r>
                  <a:rPr lang="en-US" altLang="zh-CN" dirty="0"/>
                  <a:t>Wrapper fails to find an ideal solution,</a:t>
                </a:r>
              </a:p>
              <a:p>
                <a:pPr marL="1143000" lvl="1" indent="-457200"/>
                <a:r>
                  <a:rPr lang="en-US" altLang="zh-CN" dirty="0"/>
                  <a:t>Weaken the safety property, and then </a:t>
                </a:r>
              </a:p>
              <a:p>
                <a:pPr marL="1143000" lvl="1" indent="-457200"/>
                <a:r>
                  <a:rPr lang="en-US" altLang="zh-CN" dirty="0"/>
                  <a:t>Re-apply wrapper.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06D915-C0C3-A13D-E0FF-1388C69BB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3043" y="1825625"/>
                <a:ext cx="6453701" cy="4351338"/>
              </a:xfrm>
              <a:blipFill>
                <a:blip r:embed="rId2"/>
                <a:stretch>
                  <a:fillRect l="-1889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C0879E-8DAB-8634-BADF-2B60F3FA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B9EF5CE0-D03B-16FC-F10E-CF767F3225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448923"/>
              </p:ext>
            </p:extLst>
          </p:nvPr>
        </p:nvGraphicFramePr>
        <p:xfrm>
          <a:off x="-202387" y="1690688"/>
          <a:ext cx="5575432" cy="466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箭头: 下 6">
            <a:extLst>
              <a:ext uri="{FF2B5EF4-FFF2-40B4-BE49-F238E27FC236}">
                <a16:creationId xmlns:a16="http://schemas.microsoft.com/office/drawing/2014/main" id="{0924C572-F01D-9037-A5FF-AFAA3E57650F}"/>
              </a:ext>
            </a:extLst>
          </p:cNvPr>
          <p:cNvSpPr/>
          <p:nvPr/>
        </p:nvSpPr>
        <p:spPr>
          <a:xfrm>
            <a:off x="1398050" y="3337583"/>
            <a:ext cx="362737" cy="426368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9BB93-B785-DAE7-CFFA-16D64344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Scope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2F2E6-8C93-B9E1-8AC6-3E2E7985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/>
              <a:t>We do not consider: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ML and CPS</a:t>
            </a:r>
            <a:r>
              <a:rPr lang="en-US" altLang="zh-CN" dirty="0"/>
              <a:t>: requires significantly changes in formalisms and approaches, e.g., probabilistic models and statistical model checking.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Other types of uncertainties</a:t>
            </a:r>
            <a:r>
              <a:rPr lang="en-US" altLang="zh-CN" dirty="0"/>
              <a:t>: unknown events, the probability associated to an event,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Liveness</a:t>
            </a:r>
            <a:r>
              <a:rPr lang="en-US" altLang="zh-CN" dirty="0"/>
              <a:t>: requires significantly different approaches, e.g., demanding adding retries for a protocol.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i="1" dirty="0"/>
              <a:t>Evaluation of the tool</a:t>
            </a:r>
            <a:r>
              <a:rPr lang="en-US" altLang="zh-CN" dirty="0"/>
              <a:t>, Fortis, w.r.t. other quality attributes such as usability and extensibility.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8B593-292F-D91B-72CF-5C02B141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98928-1730-833B-F36A-761E4A2E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 and Plan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DCA1169-8822-7EB4-90CA-59B26B1C4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96513"/>
              </p:ext>
            </p:extLst>
          </p:nvPr>
        </p:nvGraphicFramePr>
        <p:xfrm>
          <a:off x="838200" y="1690687"/>
          <a:ext cx="10515597" cy="448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236">
                  <a:extLst>
                    <a:ext uri="{9D8B030D-6E8A-4147-A177-3AD203B41FA5}">
                      <a16:colId xmlns:a16="http://schemas.microsoft.com/office/drawing/2014/main" val="229285992"/>
                    </a:ext>
                  </a:extLst>
                </a:gridCol>
                <a:gridCol w="6523264">
                  <a:extLst>
                    <a:ext uri="{9D8B030D-6E8A-4147-A177-3AD203B41FA5}">
                      <a16:colId xmlns:a16="http://schemas.microsoft.com/office/drawing/2014/main" val="145493780"/>
                    </a:ext>
                  </a:extLst>
                </a:gridCol>
                <a:gridCol w="2324097">
                  <a:extLst>
                    <a:ext uri="{9D8B030D-6E8A-4147-A177-3AD203B41FA5}">
                      <a16:colId xmlns:a16="http://schemas.microsoft.com/office/drawing/2014/main" val="970712945"/>
                    </a:ext>
                  </a:extLst>
                </a:gridCol>
              </a:tblGrid>
              <a:tr h="475326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Description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Est. Time Remains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175865"/>
                  </a:ext>
                </a:extLst>
              </a:tr>
              <a:tr h="50111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Must-Haves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behavioral notion of software robustness based on LTS.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976627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The computation of robustness 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w.r.t.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safety properties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34788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Robustification by wrapper.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23389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Robustification by specification weakening.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51409"/>
                  </a:ext>
                </a:extLst>
              </a:tr>
              <a:tr h="5011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May-Haves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Evaluation over a large-scale, real-world system.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3+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53986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Improving and evaluating the quality of </a:t>
                      </a:r>
                      <a:r>
                        <a:rPr lang="en-US" altLang="zh-CN" sz="2000" i="1" dirty="0">
                          <a:solidFill>
                            <a:schemeClr val="tx1"/>
                          </a:solidFill>
                        </a:rPr>
                        <a:t>Fortis.</a:t>
                      </a:r>
                      <a:endParaRPr lang="zh-CN" altLang="en-US" sz="2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2+ months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92071"/>
                  </a:ext>
                </a:extLst>
              </a:tr>
              <a:tr h="5011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Won’t-Haves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Robustness w.r.t. liveness properties.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225485"/>
                  </a:ext>
                </a:extLst>
              </a:tr>
              <a:tr h="5011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Robustness w.r.t. ML systems or CPS.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81560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9CAEED-D890-2DBF-8FDC-08F4B416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6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76653-A7EC-5FAC-679E-045B372D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Thesis about Software Robustness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9C1DF-829A-DD41-A521-18C2B0848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537548"/>
            <a:ext cx="10123713" cy="974528"/>
          </a:xfrm>
        </p:spPr>
        <p:txBody>
          <a:bodyPr>
            <a:normAutofit fontScale="92500"/>
          </a:bodyPr>
          <a:lstStyle/>
          <a:p>
            <a:pPr algn="ctr"/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“Robustness is the ability of a software system to continue functioning correctly in the presence of invalid inputs or stressful environment.”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39532F-C619-D1B1-F09B-8913D071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6F6719-8E43-0D25-7658-5E1D6D72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" y="2648600"/>
            <a:ext cx="3221147" cy="3844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A4678C-A6CD-170B-3C02-CD1F8FE24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70" y="3179512"/>
            <a:ext cx="5074519" cy="3561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2BB651-1E99-2A44-C629-72D53307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74" y="2612829"/>
            <a:ext cx="5084868" cy="3779293"/>
          </a:xfrm>
          <a:prstGeom prst="rect">
            <a:avLst/>
          </a:prstGeom>
        </p:spPr>
      </p:pic>
      <p:pic>
        <p:nvPicPr>
          <p:cNvPr id="13" name="图片 12" descr="电脑的屏幕&#10;&#10;中度可信度描述已自动生成">
            <a:extLst>
              <a:ext uri="{FF2B5EF4-FFF2-40B4-BE49-F238E27FC236}">
                <a16:creationId xmlns:a16="http://schemas.microsoft.com/office/drawing/2014/main" id="{6673B990-F100-AE9D-2FE9-D94F0E885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2586893"/>
            <a:ext cx="2849153" cy="42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B1D1A8-EFA2-7DA5-82C3-06C6D70C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27C3805-AF35-0FD2-457F-3727C7ADF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behavioral notion of robustness.</a:t>
            </a:r>
          </a:p>
          <a:p>
            <a:r>
              <a:rPr lang="en-US" altLang="zh-CN" dirty="0"/>
              <a:t>Robustness computation and representation.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C2DA3-D6D9-62B9-AEEF-6B8AB94D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2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5B881-4EE2-B253-25CE-95E8B484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Labeled Transition System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F6AACF-A326-FC75-B95B-642215F7C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An LTS is a tuple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where: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finite set of states,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finite set of events, also called </a:t>
                </a:r>
                <a:r>
                  <a:rPr lang="en-US" altLang="zh-CN" i="1" dirty="0"/>
                  <a:t>alphabet</a:t>
                </a:r>
                <a:r>
                  <a:rPr lang="en-US" altLang="zh-CN" dirty="0"/>
                  <a:t> of T,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defines the state transitions,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initial state.</a:t>
                </a:r>
              </a:p>
              <a:p>
                <a:pPr marL="457200" indent="-457200"/>
                <a:r>
                  <a:rPr lang="en-US" altLang="zh-CN" dirty="0"/>
                  <a:t>A </a:t>
                </a:r>
                <a:r>
                  <a:rPr lang="en-US" altLang="zh-CN" i="1" dirty="0"/>
                  <a:t>trace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is an event sequence,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is the set of all traces.</a:t>
                </a:r>
              </a:p>
              <a:p>
                <a:r>
                  <a:rPr lang="en-US" altLang="zh-CN" i="1" dirty="0"/>
                  <a:t>Parallel composition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synchronizes on the same event and interleave on the others.</a:t>
                </a:r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F6AACF-A326-FC75-B95B-642215F7C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E816A-556A-AACA-BEED-6408EB7E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FDE18-EB2F-CECA-D106-535DD9BA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 Example: Therac-25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20E84-EE05-7F2F-6825-10EA3B55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FBF24C3-EBCA-FC08-8AF0-ADF391A9C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667" y="1690688"/>
            <a:ext cx="7274665" cy="4895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46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2D754F6-7171-3895-82D1-764ADF3127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Therac-25 Machine Behavior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2D754F6-7171-3895-82D1-764ADF312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A72ABE-D17E-1EC5-52C4-8EBF2638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58EAF36-5602-3049-9B30-0E14652B9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4"/>
          <a:stretch/>
        </p:blipFill>
        <p:spPr>
          <a:xfrm>
            <a:off x="1765343" y="1690688"/>
            <a:ext cx="5433744" cy="40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6E9BE1-E90E-CC95-7923-E1CE712910AF}"/>
              </a:ext>
            </a:extLst>
          </p:cNvPr>
          <p:cNvSpPr txBox="1"/>
          <p:nvPr/>
        </p:nvSpPr>
        <p:spPr>
          <a:xfrm>
            <a:off x="1526743" y="5768726"/>
            <a:ext cx="6612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Electron (EBeam) and X-Ray modes.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6FC7918-356F-1847-FCA6-D21A37278CEC}"/>
              </a:ext>
            </a:extLst>
          </p:cNvPr>
          <p:cNvSpPr/>
          <p:nvPr/>
        </p:nvSpPr>
        <p:spPr>
          <a:xfrm>
            <a:off x="7330314" y="1861332"/>
            <a:ext cx="4257780" cy="1573205"/>
          </a:xfrm>
          <a:prstGeom prst="wedgeRoundRectCallout">
            <a:avLst>
              <a:gd name="adj1" fmla="val -68082"/>
              <a:gd name="adj2" fmla="val 28883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/>
              <a:t>A spreader in place during X-Ray for safe radiation level.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42082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DB37D-E7F0-E85C-3273-2BA706C0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Models of Therac-25</a:t>
            </a:r>
            <a:endParaRPr lang="zh-CN" altLang="en-US" dirty="0"/>
          </a:p>
        </p:txBody>
      </p:sp>
      <p:pic>
        <p:nvPicPr>
          <p:cNvPr id="86" name="内容占位符 85" descr="图片包含 图示&#10;&#10;描述已自动生成">
            <a:extLst>
              <a:ext uri="{FF2B5EF4-FFF2-40B4-BE49-F238E27FC236}">
                <a16:creationId xmlns:a16="http://schemas.microsoft.com/office/drawing/2014/main" id="{E66F58A0-0AF0-376D-8AEF-37ABC34BA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/>
        </p:blipFill>
        <p:spPr>
          <a:xfrm>
            <a:off x="1262968" y="1690688"/>
            <a:ext cx="4314116" cy="497963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E588D-FB09-9002-F919-DFC0864B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内容占位符 85" descr="图片包含 图示&#10;&#10;描述已自动生成">
            <a:extLst>
              <a:ext uri="{FF2B5EF4-FFF2-40B4-BE49-F238E27FC236}">
                <a16:creationId xmlns:a16="http://schemas.microsoft.com/office/drawing/2014/main" id="{510D0089-82A9-5AF7-A6D2-C6B7EE612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1"/>
          <a:stretch/>
        </p:blipFill>
        <p:spPr>
          <a:xfrm>
            <a:off x="5577084" y="1690688"/>
            <a:ext cx="5351948" cy="497963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8DA81C3-DD9D-0AD2-CB3D-0DD6689A5917}"/>
              </a:ext>
            </a:extLst>
          </p:cNvPr>
          <p:cNvSpPr/>
          <p:nvPr/>
        </p:nvSpPr>
        <p:spPr>
          <a:xfrm>
            <a:off x="6310116" y="3309977"/>
            <a:ext cx="4095907" cy="12242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7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B8DFC2-131F-C436-7A95-68821913B0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Safety Requirement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B8DFC2-131F-C436-7A95-68821913B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77040-FF4D-B42A-4FA1-B5F36E50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9434E30-00CA-B79E-0358-7D547ED3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42" y="1690688"/>
            <a:ext cx="8661315" cy="40766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68658C-8C6A-EAFB-705D-9B3584F346B5}"/>
                  </a:ext>
                </a:extLst>
              </p:cNvPr>
              <p:cNvSpPr txBox="1"/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X-Ray with spreader out-of-place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Overdose!</a:t>
                </a:r>
              </a:p>
              <a:p>
                <a:r>
                  <a:rPr lang="en-US" altLang="zh-CN" sz="2800" dirty="0"/>
                  <a:t>Fatal injuries in Therac-25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68658C-8C6A-EAFB-705D-9B3584F3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blipFill>
                <a:blip r:embed="rId4"/>
                <a:stretch>
                  <a:fillRect l="-1240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51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0DC051-2850-3A87-2F40-01158689E3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Operator Behavior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60DC051-2850-3A87-2F40-01158689E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FB399-E082-5655-3B00-ADF5C2F9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F6A77B-83A9-CC5F-3581-A6A391E2F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Captures expected sequences of user actions.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Typically specified in training instructions or a user manual.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model checking.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F6A77B-83A9-CC5F-3581-A6A391E2F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  <a:blipFill>
                <a:blip r:embed="rId3"/>
                <a:stretch>
                  <a:fillRect l="-169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2E761EE-FD55-6277-FDA2-6D8228E1AC21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2699339-631E-2FB1-0CED-391A820437ED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6695910-90AE-3800-9F19-AF08C198EC63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31C0A68-1D8C-3634-9334-E1852D7035C7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276771F-802E-2A84-5028-C6E02E4AE2D5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692C83D-A07B-BC89-937D-3A21E1F409F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72D20C9-4075-672C-8426-BB035859F49A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FE977520-F4CF-9FDF-96EC-BE2917D5F96A}"/>
                </a:ext>
              </a:extLst>
            </p:cNvPr>
            <p:cNvCxnSpPr>
              <a:cxnSpLocks/>
              <a:stCxn id="7" idx="3"/>
              <a:endCxn id="8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26F9B250-1326-002D-DF4E-5B94FB81F9BE}"/>
                </a:ext>
              </a:extLst>
            </p:cNvPr>
            <p:cNvCxnSpPr>
              <a:cxnSpLocks/>
              <a:stCxn id="7" idx="1"/>
              <a:endCxn id="8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D008D858-1172-B9B2-EB4C-AA3CF613A3C5}"/>
                </a:ext>
              </a:extLst>
            </p:cNvPr>
            <p:cNvCxnSpPr>
              <a:cxnSpLocks/>
              <a:stCxn id="16" idx="4"/>
              <a:endCxn id="7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BBE3068-0FD6-F786-E232-B91C84288C63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002608-7F7F-EF2A-E49B-E8DBFF4C5A49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016973-4C05-BDA2-C50A-A1AB29C43514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8D1D99C-38B9-58CA-C291-9C96F3F93A1F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3A8314-38CD-B567-2F9A-2A34DF03BCAA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209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35A16-E0F0-D4EA-C8FF-09701BDC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Deviation and Robustness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2368BD-72ED-E64A-1AD1-D0F049D35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0" y="1825625"/>
                <a:ext cx="7557689" cy="4351338"/>
              </a:xfrm>
            </p:spPr>
            <p:txBody>
              <a:bodyPr/>
              <a:lstStyle/>
              <a:p>
                <a:r>
                  <a:rPr lang="en-US" altLang="zh-CN" dirty="0"/>
                  <a:t>A </a:t>
                </a:r>
                <a:r>
                  <a:rPr lang="en-US" altLang="zh-CN" i="1" dirty="0"/>
                  <a:t>deviation</a:t>
                </a:r>
                <a:r>
                  <a:rPr lang="en-US" altLang="zh-CN" dirty="0"/>
                  <a:t> is a trace that not defined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dirty="0"/>
                  <a:t>, fire without confirm.</a:t>
                </a:r>
              </a:p>
              <a:p>
                <a:pPr marL="457200" indent="-457200"/>
                <a:r>
                  <a:rPr lang="en-US" altLang="zh-CN" i="1" dirty="0"/>
                  <a:t>Robust: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i="1" dirty="0"/>
                  <a:t>.</a:t>
                </a:r>
              </a:p>
              <a:p>
                <a:pPr marL="457200" indent="-457200"/>
                <a:r>
                  <a:rPr lang="en-US" altLang="zh-CN" i="1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i="1" dirty="0"/>
                  <a:t>: </a:t>
                </a:r>
                <a:r>
                  <a:rPr lang="en-US" altLang="zh-CN" dirty="0"/>
                  <a:t>the set of all such traces.</a:t>
                </a:r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2368BD-72ED-E64A-1AD1-D0F049D35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0" y="1825625"/>
                <a:ext cx="7557689" cy="4351338"/>
              </a:xfrm>
              <a:blipFill>
                <a:blip r:embed="rId2"/>
                <a:stretch>
                  <a:fillRect l="-1695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43610-82FC-F534-C0C0-B9B172FB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19E172-E304-EA74-459B-65FDC082F19F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A3FBF0C-4287-EDDC-0221-CBBFC23276E5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4AF02E8-68AE-F0B3-516B-58DF8DF0FC35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C01DA25-F1EE-DA54-1469-02C7B5165ED8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A2DE43-397C-E375-2B65-9AD3DFB66984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E5174A2-4CF6-98FB-9EB4-2C9AE624D74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69C0CBB-5B7D-ABF1-9147-EEAF4FB70F8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4DF7B60C-45E8-1DD6-B3C7-E4D5B267FF37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E5484780-8DD2-27E1-A465-F32FBD7B6905}"/>
                </a:ext>
              </a:extLst>
            </p:cNvPr>
            <p:cNvCxnSpPr>
              <a:cxnSpLocks/>
              <a:stCxn id="6" idx="1"/>
              <a:endCxn id="7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B2578E38-111B-CE84-E97E-7AB302F5DFA2}"/>
                </a:ext>
              </a:extLst>
            </p:cNvPr>
            <p:cNvCxnSpPr>
              <a:cxnSpLocks/>
              <a:stCxn id="15" idx="4"/>
              <a:endCxn id="6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31B4138-A752-5922-B39C-1A1232A179C8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F3BFB9C-9CD7-7397-CBDE-B90C29406820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08CB70-5252-7B6C-54D5-F3067385E0D9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D84677-645E-3A0F-53B9-01E9A2A231B3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4EA52D-4BB0-BE1D-2E10-03DC9699804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3CF27B0-A588-AC22-A675-A72532C9A9C4}"/>
              </a:ext>
            </a:extLst>
          </p:cNvPr>
          <p:cNvCxnSpPr>
            <a:stCxn id="7" idx="1"/>
            <a:endCxn id="9" idx="1"/>
          </p:cNvCxnSpPr>
          <p:nvPr/>
        </p:nvCxnSpPr>
        <p:spPr>
          <a:xfrm rot="10800000" flipV="1">
            <a:off x="1599011" y="3491426"/>
            <a:ext cx="12700" cy="2467323"/>
          </a:xfrm>
          <a:prstGeom prst="curvedConnector3">
            <a:avLst>
              <a:gd name="adj1" fmla="val 24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51D1FFF-C2B7-057A-3537-5DCB0EDD8422}"/>
              </a:ext>
            </a:extLst>
          </p:cNvPr>
          <p:cNvSpPr txBox="1"/>
          <p:nvPr/>
        </p:nvSpPr>
        <p:spPr>
          <a:xfrm>
            <a:off x="724169" y="4540421"/>
            <a:ext cx="68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7953-A3AB-21EC-E9D7-F50B90B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8378-DD7C-4906-EEB3-7A929D3F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/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/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A3BAAF3-E236-1A26-A9EA-E102D9BAC61D}"/>
                  </a:ext>
                </a:extLst>
              </p:cNvPr>
              <p:cNvSpPr/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A3BAAF3-E236-1A26-A9EA-E102D9BAC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/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/>
              <p:nvPr/>
            </p:nvSpPr>
            <p:spPr>
              <a:xfrm>
                <a:off x="6339555" y="2358800"/>
                <a:ext cx="5181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Behavior that machine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accepts.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5" y="2358800"/>
                <a:ext cx="5181601" cy="523220"/>
              </a:xfrm>
              <a:prstGeom prst="rect">
                <a:avLst/>
              </a:prstGeom>
              <a:blipFill>
                <a:blip r:embed="rId6"/>
                <a:stretch>
                  <a:fillRect l="-247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D867EF-9FA4-773C-434E-71FABBA41E2E}"/>
                  </a:ext>
                </a:extLst>
              </p:cNvPr>
              <p:cNvSpPr txBox="1"/>
              <p:nvPr/>
            </p:nvSpPr>
            <p:spPr>
              <a:xfrm>
                <a:off x="6425646" y="4527282"/>
                <a:ext cx="35752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 behavior of environment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D867EF-9FA4-773C-434E-71FABBA41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646" y="4527282"/>
                <a:ext cx="3575262" cy="954107"/>
              </a:xfrm>
              <a:prstGeom prst="rect">
                <a:avLst/>
              </a:prstGeom>
              <a:blipFill>
                <a:blip r:embed="rId7"/>
                <a:stretch>
                  <a:fillRect l="-3407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952B7A5-BE0E-4AA2-90D1-7E2EA37E3B22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5403389" y="4587071"/>
            <a:ext cx="1022257" cy="41726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FEAC866-FF89-A006-C0CE-2DA3011ADDC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705554" y="2620410"/>
            <a:ext cx="634001" cy="26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4A1BCD-9DA6-18BB-6DE7-39C6A5745A98}"/>
                  </a:ext>
                </a:extLst>
              </p:cNvPr>
              <p:cNvSpPr txBox="1"/>
              <p:nvPr/>
            </p:nvSpPr>
            <p:spPr>
              <a:xfrm>
                <a:off x="6339555" y="3333464"/>
                <a:ext cx="51816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Behavior that machine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accepts and satisfies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4A1BCD-9DA6-18BB-6DE7-39C6A5745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5" y="3333464"/>
                <a:ext cx="5181601" cy="954107"/>
              </a:xfrm>
              <a:prstGeom prst="rect">
                <a:avLst/>
              </a:prstGeom>
              <a:blipFill>
                <a:blip r:embed="rId8"/>
                <a:stretch>
                  <a:fillRect l="-2471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44D0BB0-58F2-06FD-24E4-37EBFB9C6ACE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V="1">
            <a:off x="5576729" y="3810518"/>
            <a:ext cx="762826" cy="47299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2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7953-A3AB-21EC-E9D7-F50B90B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8378-DD7C-4906-EEB3-7A929D3F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/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8CA1CFC-5560-ECD7-22C5-5CD53432E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4" y="2200305"/>
                <a:ext cx="5263035" cy="33016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/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solidFill>
                <a:srgbClr val="FF9999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D9ADEC0-2AF2-3B0C-E08B-2B07DDA58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45" y="2681936"/>
                <a:ext cx="4181111" cy="27048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5C63C36-0228-0E4B-84E5-6E0A2FA0F465}"/>
                  </a:ext>
                </a:extLst>
              </p:cNvPr>
              <p:cNvSpPr/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C5C63C36-0228-0E4B-84E5-6E0A2FA0F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63" y="3313880"/>
                <a:ext cx="3188766" cy="19392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/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E2B55BE-51E5-8C65-6E1D-9A509D26F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07" y="4034377"/>
                <a:ext cx="1975382" cy="11053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F07657-13E3-7D5C-25E4-71BDFA4036F4}"/>
                  </a:ext>
                </a:extLst>
              </p:cNvPr>
              <p:cNvSpPr txBox="1"/>
              <p:nvPr/>
            </p:nvSpPr>
            <p:spPr>
              <a:xfrm>
                <a:off x="6345709" y="1887210"/>
                <a:ext cx="5186254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disabled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F07657-13E3-7D5C-25E4-71BDFA403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09" y="1887210"/>
                <a:ext cx="5186254" cy="862608"/>
              </a:xfrm>
              <a:prstGeom prst="rect">
                <a:avLst/>
              </a:prstGeom>
              <a:blipFill>
                <a:blip r:embed="rId6"/>
                <a:stretch>
                  <a:fillRect l="-1880" t="-5674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7C7350-C969-5D69-3BC6-C5E42C1C6D0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011629" y="2318514"/>
            <a:ext cx="1334080" cy="1107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5456EF-DD54-89CE-9D87-E2566E7272DE}"/>
                  </a:ext>
                </a:extLst>
              </p:cNvPr>
              <p:cNvSpPr txBox="1"/>
              <p:nvPr/>
            </p:nvSpPr>
            <p:spPr>
              <a:xfrm>
                <a:off x="6345709" y="2859284"/>
                <a:ext cx="5186254" cy="122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accepted by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but violating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400" dirty="0">
                    <a:solidFill>
                      <a:srgbClr val="FF7C8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5456EF-DD54-89CE-9D87-E2566E72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09" y="2859284"/>
                <a:ext cx="5186254" cy="1229952"/>
              </a:xfrm>
              <a:prstGeom prst="rect">
                <a:avLst/>
              </a:prstGeom>
              <a:blipFill>
                <a:blip r:embed="rId7"/>
                <a:stretch>
                  <a:fillRect l="-1880" t="-3960" b="-10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AB77BC9-F63C-4927-6B49-BF14B7C7109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085878" y="3120105"/>
            <a:ext cx="1259831" cy="3541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/>
              <p:nvPr/>
            </p:nvSpPr>
            <p:spPr>
              <a:xfrm>
                <a:off x="6350361" y="4133638"/>
                <a:ext cx="5181601" cy="1256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Environmental deviations under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>
                    <a:solidFill>
                      <a:srgbClr val="70AD4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FB58CE-DCDA-0D8A-29F6-5202C781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61" y="4133638"/>
                <a:ext cx="5181601" cy="1256370"/>
              </a:xfrm>
              <a:prstGeom prst="rect">
                <a:avLst/>
              </a:prstGeom>
              <a:blipFill>
                <a:blip r:embed="rId8"/>
                <a:stretch>
                  <a:fillRect l="-1882" t="-1942" b="-10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FEAC866-FF89-A006-C0CE-2DA3011ADD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180752" y="3792692"/>
            <a:ext cx="1169609" cy="9691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D0FF5-01C3-AB58-6342-D4C68D76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Categorization of Robustness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9D6607-D84E-A2F0-5249-E08C59B1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130" y="1681163"/>
            <a:ext cx="5676446" cy="457880"/>
          </a:xfrm>
        </p:spPr>
        <p:txBody>
          <a:bodyPr anchor="ctr"/>
          <a:lstStyle/>
          <a:p>
            <a:r>
              <a:rPr lang="en-US" altLang="zh-CN" dirty="0"/>
              <a:t>Type of Systems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0DDF32-636F-1C2B-E0AF-6EBEC572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1130" y="2139043"/>
            <a:ext cx="5676446" cy="4050620"/>
          </a:xfrm>
        </p:spPr>
        <p:txBody>
          <a:bodyPr>
            <a:normAutofit/>
          </a:bodyPr>
          <a:lstStyle/>
          <a:p>
            <a:r>
              <a:rPr lang="en-US" altLang="zh-CN" dirty="0"/>
              <a:t>Conventional Software Systems:</a:t>
            </a:r>
          </a:p>
          <a:p>
            <a:pPr marL="540000" lvl="1" indent="-457200"/>
            <a:r>
              <a:rPr lang="en-US" altLang="zh-CN" dirty="0"/>
              <a:t>Discrete systems.</a:t>
            </a:r>
          </a:p>
          <a:p>
            <a:pPr marL="540000" lvl="1" indent="-457200"/>
            <a:r>
              <a:rPr lang="en-US" altLang="zh-CN" dirty="0"/>
              <a:t>OS, web services, etc.</a:t>
            </a:r>
          </a:p>
          <a:p>
            <a:r>
              <a:rPr lang="en-US" altLang="zh-CN" dirty="0"/>
              <a:t>Machine Learning (ML) Systems:</a:t>
            </a:r>
          </a:p>
          <a:p>
            <a:pPr marL="540000" lvl="1" indent="-457200"/>
            <a:r>
              <a:rPr lang="en-US" altLang="zh-CN" dirty="0"/>
              <a:t>Data driven, statistical model.</a:t>
            </a:r>
          </a:p>
          <a:p>
            <a:r>
              <a:rPr lang="en-US" altLang="zh-CN" dirty="0"/>
              <a:t>Cyber-Physical Systems (CPS):</a:t>
            </a:r>
          </a:p>
          <a:p>
            <a:pPr marL="540000" lvl="1" indent="-457200"/>
            <a:r>
              <a:rPr lang="en-US" altLang="zh-CN" dirty="0"/>
              <a:t>Physical process + Software.</a:t>
            </a:r>
          </a:p>
          <a:p>
            <a:pPr marL="540000" lvl="1" indent="-457200"/>
            <a:r>
              <a:rPr lang="en-US" altLang="zh-CN" dirty="0"/>
              <a:t>Drones, self-driving cars.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154B98B-F761-399B-8592-68CD6CFB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76446" cy="457880"/>
          </a:xfrm>
        </p:spPr>
        <p:txBody>
          <a:bodyPr anchor="ctr"/>
          <a:lstStyle/>
          <a:p>
            <a:r>
              <a:rPr lang="en-US" altLang="zh-CN" dirty="0"/>
              <a:t>I/O Relation vs Behavioral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EC96FDF-7A1C-4DCA-ABAD-A3E709B02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139043"/>
            <a:ext cx="5698671" cy="4050620"/>
          </a:xfrm>
        </p:spPr>
        <p:txBody>
          <a:bodyPr>
            <a:normAutofit/>
          </a:bodyPr>
          <a:lstStyle/>
          <a:p>
            <a:r>
              <a:rPr lang="en-US" altLang="zh-CN" dirty="0"/>
              <a:t>Input-Output Relations:</a:t>
            </a:r>
          </a:p>
          <a:p>
            <a:pPr marL="540000" lvl="1" indent="-457200"/>
            <a:r>
              <a:rPr lang="en-US" altLang="zh-CN" dirty="0"/>
              <a:t>No erroneous outputs or crashes under invalid inputs (e.g., out-of-range values).</a:t>
            </a:r>
          </a:p>
          <a:p>
            <a:r>
              <a:rPr lang="en-US" altLang="zh-CN" dirty="0"/>
              <a:t>Behavior as States and Transitions:</a:t>
            </a:r>
          </a:p>
          <a:p>
            <a:pPr marL="540000" lvl="1" indent="-457200"/>
            <a:r>
              <a:rPr lang="en-US" altLang="zh-CN" i="1" dirty="0"/>
              <a:t>Safety</a:t>
            </a:r>
            <a:r>
              <a:rPr lang="en-US" altLang="zh-CN" dirty="0"/>
              <a:t>: not reaching bad states.</a:t>
            </a:r>
          </a:p>
          <a:p>
            <a:pPr marL="540000" lvl="1" indent="-457200"/>
            <a:r>
              <a:rPr lang="en-US" altLang="zh-CN" i="1" dirty="0"/>
              <a:t>Liveness</a:t>
            </a:r>
            <a:r>
              <a:rPr lang="en-US" altLang="zh-CN" dirty="0"/>
              <a:t>: reaching good states.</a:t>
            </a:r>
          </a:p>
          <a:p>
            <a:pPr marL="540000" lvl="1" indent="-457200"/>
            <a:r>
              <a:rPr lang="en-US" altLang="zh-CN" dirty="0"/>
              <a:t>Maintain a property under unexpected env behavior.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EDCA7C-7F7F-BB39-EE85-6EB49986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149000B-6A26-83ED-9452-AAC83439935F}"/>
              </a:ext>
            </a:extLst>
          </p:cNvPr>
          <p:cNvSpPr/>
          <p:nvPr/>
        </p:nvSpPr>
        <p:spPr>
          <a:xfrm>
            <a:off x="6096000" y="3787140"/>
            <a:ext cx="5593080" cy="2186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8881D1-772A-F71A-976B-33278769E8C5}"/>
              </a:ext>
            </a:extLst>
          </p:cNvPr>
          <p:cNvSpPr/>
          <p:nvPr/>
        </p:nvSpPr>
        <p:spPr>
          <a:xfrm>
            <a:off x="222706" y="2139043"/>
            <a:ext cx="5593080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8EB44-643F-3359-EA2B-60B14CD0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and Weakest Assumption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D0FD0C-C321-48AF-DA02-DB6ACEE78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Weakest assumption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an LTS such that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I.e.,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𝑏𝑒h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Hence, 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D0FD0C-C321-48AF-DA02-DB6ACEE78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3588A-2412-7E90-4A13-7FEAC28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2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66E76-AB1D-B844-18C5-ECFC2FD1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Representation and Explanation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7B4CC1-1CAA-4694-77A7-AE2A31AED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28458"/>
              </a:xfrm>
            </p:spPr>
            <p:txBody>
              <a:bodyPr/>
              <a:lstStyle/>
              <a:p>
                <a:r>
                  <a:rPr lang="en-US" altLang="zh-CN" dirty="0"/>
                  <a:t>Assume 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i="1" dirty="0"/>
                  <a:t>Equivalence classes: </a:t>
                </a:r>
                <a:r>
                  <a:rPr lang="en-US" altLang="zh-CN" dirty="0"/>
                  <a:t>a normal execution + the first deviated action</a:t>
                </a:r>
              </a:p>
              <a:p>
                <a:pPr marL="1143000" lvl="1" indent="-457200"/>
                <a:r>
                  <a:rPr lang="en-US" altLang="zh-CN" i="1" dirty="0"/>
                  <a:t>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</m:d>
                  </m:oMath>
                </a14:m>
                <a:endParaRPr lang="en-US" altLang="zh-CN" i="1" dirty="0"/>
              </a:p>
              <a:p>
                <a:pPr marL="1143000" lvl="1" indent="-457200"/>
                <a:r>
                  <a:rPr lang="en-US" altLang="zh-CN" i="1" dirty="0"/>
                  <a:t>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,⟨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,…⟩</m:t>
                        </m:r>
                      </m:e>
                    </m:d>
                  </m:oMath>
                </a14:m>
                <a:endParaRPr lang="en-US" altLang="zh-CN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7B4CC1-1CAA-4694-77A7-AE2A31AED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28458"/>
              </a:xfrm>
              <a:blipFill>
                <a:blip r:embed="rId2"/>
                <a:stretch>
                  <a:fillRect l="-1217" t="-5105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0BA8FC-22D4-8099-AE81-B3DCBACE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25" name="图片 24" descr="图示&#10;&#10;中度可信度描述已自动生成">
            <a:extLst>
              <a:ext uri="{FF2B5EF4-FFF2-40B4-BE49-F238E27FC236}">
                <a16:creationId xmlns:a16="http://schemas.microsoft.com/office/drawing/2014/main" id="{7C57E247-8B2B-CCEB-1C3F-E271503D5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88" y="3069915"/>
            <a:ext cx="2825799" cy="3768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48BCE122-826C-F431-8780-7F619AFBF2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89020"/>
                <a:ext cx="7270488" cy="15738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/>
                <a:r>
                  <a:rPr lang="en-US" altLang="zh-CN" i="1" dirty="0"/>
                  <a:t>Explanation: </a:t>
                </a:r>
                <a:r>
                  <a:rPr lang="en-US" altLang="zh-CN" dirty="0"/>
                  <a:t>use a deviation model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to match the deviations.</a:t>
                </a:r>
              </a:p>
              <a:p>
                <a:pPr marL="1143000" lvl="1" indent="-457200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zh-CN" i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𝑂𝑚𝑖𝑠𝑠𝑖𝑜𝑛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48BCE122-826C-F431-8780-7F619AFB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89020"/>
                <a:ext cx="7270488" cy="1573803"/>
              </a:xfrm>
              <a:prstGeom prst="rect">
                <a:avLst/>
              </a:prstGeom>
              <a:blipFill>
                <a:blip r:embed="rId4"/>
                <a:stretch>
                  <a:fillRect l="-1762" t="-6564" r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0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8D583-7C9F-FE18-B32B-F2139176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Analysis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61674-6433-EA34-38CC-643625FC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A752B4-6573-1643-7C91-DC85C8BE60A2}"/>
              </a:ext>
            </a:extLst>
          </p:cNvPr>
          <p:cNvGrpSpPr/>
          <p:nvPr/>
        </p:nvGrpSpPr>
        <p:grpSpPr>
          <a:xfrm>
            <a:off x="861032" y="2156936"/>
            <a:ext cx="10469935" cy="2842591"/>
            <a:chOff x="937278" y="1786642"/>
            <a:chExt cx="10469935" cy="2842591"/>
          </a:xfrm>
        </p:grpSpPr>
        <p:sp>
          <p:nvSpPr>
            <p:cNvPr id="5" name="Rectangle: Rounded Corners 103">
              <a:extLst>
                <a:ext uri="{FF2B5EF4-FFF2-40B4-BE49-F238E27FC236}">
                  <a16:creationId xmlns:a16="http://schemas.microsoft.com/office/drawing/2014/main" id="{32A58ADA-73DC-451C-5438-C097DBDDA28A}"/>
                </a:ext>
              </a:extLst>
            </p:cNvPr>
            <p:cNvSpPr/>
            <p:nvPr/>
          </p:nvSpPr>
          <p:spPr>
            <a:xfrm>
              <a:off x="2625710" y="2603596"/>
              <a:ext cx="6940580" cy="1549595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3953DBE0-7F8A-F880-0B82-04F8A3E1CA4D}"/>
                </a:ext>
              </a:extLst>
            </p:cNvPr>
            <p:cNvGrpSpPr/>
            <p:nvPr/>
          </p:nvGrpSpPr>
          <p:grpSpPr>
            <a:xfrm>
              <a:off x="937278" y="2124572"/>
              <a:ext cx="1258956" cy="2504661"/>
              <a:chOff x="675861" y="1835426"/>
              <a:chExt cx="1258956" cy="25046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: Folded Corner 3">
                    <a:extLst>
                      <a:ext uri="{FF2B5EF4-FFF2-40B4-BE49-F238E27FC236}">
                        <a16:creationId xmlns:a16="http://schemas.microsoft.com/office/drawing/2014/main" id="{AB0177F8-2B17-28A3-8DA8-F286908DC4D4}"/>
                      </a:ext>
                    </a:extLst>
                  </p:cNvPr>
                  <p:cNvSpPr/>
                  <p:nvPr/>
                </p:nvSpPr>
                <p:spPr>
                  <a:xfrm>
                    <a:off x="801756" y="198120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System (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4" name="Rectangle: Folded Corner 3">
                    <a:extLst>
                      <a:ext uri="{FF2B5EF4-FFF2-40B4-BE49-F238E27FC236}">
                        <a16:creationId xmlns:a16="http://schemas.microsoft.com/office/drawing/2014/main" id="{0821A8EA-8AAC-51E9-B23D-D2F75A67EA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6" y="1981200"/>
                    <a:ext cx="1020418" cy="675860"/>
                  </a:xfrm>
                  <a:prstGeom prst="foldedCorner">
                    <a:avLst/>
                  </a:prstGeom>
                  <a:blipFill>
                    <a:blip r:embed="rId2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: Folded Corner 4">
                    <a:extLst>
                      <a:ext uri="{FF2B5EF4-FFF2-40B4-BE49-F238E27FC236}">
                        <a16:creationId xmlns:a16="http://schemas.microsoft.com/office/drawing/2014/main" id="{2251CEF8-B44D-345C-7510-BA8515F5A63B}"/>
                      </a:ext>
                    </a:extLst>
                  </p:cNvPr>
                  <p:cNvSpPr/>
                  <p:nvPr/>
                </p:nvSpPr>
                <p:spPr>
                  <a:xfrm>
                    <a:off x="801756" y="275314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Env</a:t>
                    </a:r>
                  </a:p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5" name="Rectangle: Folded Corner 4">
                    <a:extLst>
                      <a:ext uri="{FF2B5EF4-FFF2-40B4-BE49-F238E27FC236}">
                        <a16:creationId xmlns:a16="http://schemas.microsoft.com/office/drawing/2014/main" id="{8278AD11-407F-C396-53CB-FA90718015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6" y="2753140"/>
                    <a:ext cx="1020418" cy="675860"/>
                  </a:xfrm>
                  <a:prstGeom prst="foldedCorner">
                    <a:avLst/>
                  </a:prstGeom>
                  <a:blipFill>
                    <a:blip r:embed="rId3"/>
                    <a:stretch>
                      <a:fillRect t="-9735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: Folded Corner 5">
                    <a:extLst>
                      <a:ext uri="{FF2B5EF4-FFF2-40B4-BE49-F238E27FC236}">
                        <a16:creationId xmlns:a16="http://schemas.microsoft.com/office/drawing/2014/main" id="{DA3CB731-2A2E-D7BB-CFD3-8F698A41EFEF}"/>
                      </a:ext>
                    </a:extLst>
                  </p:cNvPr>
                  <p:cNvSpPr/>
                  <p:nvPr/>
                </p:nvSpPr>
                <p:spPr>
                  <a:xfrm>
                    <a:off x="801755" y="3525081"/>
                    <a:ext cx="1020419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Property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793A1E15-6209-21FA-F0A6-780E9ABC99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755" y="3525081"/>
                    <a:ext cx="1020419" cy="675860"/>
                  </a:xfrm>
                  <a:prstGeom prst="foldedCorner">
                    <a:avLst/>
                  </a:prstGeom>
                  <a:blipFill>
                    <a:blip r:embed="rId4"/>
                    <a:stretch>
                      <a:fillRect l="-1734" t="-9735" r="-5780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: Rounded Corners 7">
                <a:extLst>
                  <a:ext uri="{FF2B5EF4-FFF2-40B4-BE49-F238E27FC236}">
                    <a16:creationId xmlns:a16="http://schemas.microsoft.com/office/drawing/2014/main" id="{CDE2C2E8-4E93-445F-D7F9-55496368FDF7}"/>
                  </a:ext>
                </a:extLst>
              </p:cNvPr>
              <p:cNvSpPr/>
              <p:nvPr/>
            </p:nvSpPr>
            <p:spPr>
              <a:xfrm>
                <a:off x="675861" y="1835426"/>
                <a:ext cx="1258956" cy="2504661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2470A-BEA3-865D-D2A1-E1C96C4E8828}"/>
                </a:ext>
              </a:extLst>
            </p:cNvPr>
            <p:cNvSpPr/>
            <p:nvPr/>
          </p:nvSpPr>
          <p:spPr>
            <a:xfrm>
              <a:off x="2765134" y="2859058"/>
              <a:ext cx="1656524" cy="1032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Weakest Assumption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FA82B92-30F2-7A6D-4D59-69D6643EC904}"/>
                    </a:ext>
                  </a:extLst>
                </p:cNvPr>
                <p:cNvSpPr/>
                <p:nvPr/>
              </p:nvSpPr>
              <p:spPr>
                <a:xfrm>
                  <a:off x="5488450" y="2859058"/>
                  <a:ext cx="1656524" cy="103201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Robustness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Computation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FA82B92-30F2-7A6D-4D59-69D6643EC9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450" y="2859058"/>
                  <a:ext cx="1656524" cy="10320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1EB296-E184-2A7E-479C-FE179C87240D}"/>
                </a:ext>
              </a:extLst>
            </p:cNvPr>
            <p:cNvSpPr/>
            <p:nvPr/>
          </p:nvSpPr>
          <p:spPr>
            <a:xfrm>
              <a:off x="7675070" y="2861856"/>
              <a:ext cx="1656524" cy="10320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 Traces and Explanations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Folded Corner 13">
                  <a:extLst>
                    <a:ext uri="{FF2B5EF4-FFF2-40B4-BE49-F238E27FC236}">
                      <a16:creationId xmlns:a16="http://schemas.microsoft.com/office/drawing/2014/main" id="{A2D2D21E-D936-B760-318D-11D74B202757}"/>
                    </a:ext>
                  </a:extLst>
                </p:cNvPr>
                <p:cNvSpPr/>
                <p:nvPr/>
              </p:nvSpPr>
              <p:spPr>
                <a:xfrm>
                  <a:off x="7817531" y="1786642"/>
                  <a:ext cx="1371602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Dev. Model 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Rectangle: Folded Corner 13">
                  <a:extLst>
                    <a:ext uri="{FF2B5EF4-FFF2-40B4-BE49-F238E27FC236}">
                      <a16:creationId xmlns:a16="http://schemas.microsoft.com/office/drawing/2014/main" id="{A2D2D21E-D936-B760-318D-11D74B202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531" y="1786642"/>
                  <a:ext cx="1371602" cy="675860"/>
                </a:xfrm>
                <a:prstGeom prst="foldedCorner">
                  <a:avLst/>
                </a:prstGeom>
                <a:blipFill>
                  <a:blip r:embed="rId6"/>
                  <a:stretch>
                    <a:fillRect t="-9649" r="-431"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5">
              <a:extLst>
                <a:ext uri="{FF2B5EF4-FFF2-40B4-BE49-F238E27FC236}">
                  <a16:creationId xmlns:a16="http://schemas.microsoft.com/office/drawing/2014/main" id="{1858FA25-D608-1D25-01E4-CAC6E24C8F02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96234" y="3375064"/>
              <a:ext cx="568900" cy="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31">
              <a:extLst>
                <a:ext uri="{FF2B5EF4-FFF2-40B4-BE49-F238E27FC236}">
                  <a16:creationId xmlns:a16="http://schemas.microsoft.com/office/drawing/2014/main" id="{1837D3E8-D35D-A890-FCF1-837674ACFA18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421658" y="3375064"/>
              <a:ext cx="106679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6">
                  <a:extLst>
                    <a:ext uri="{FF2B5EF4-FFF2-40B4-BE49-F238E27FC236}">
                      <a16:creationId xmlns:a16="http://schemas.microsoft.com/office/drawing/2014/main" id="{0FBE9319-DE72-3E46-D87C-FA2524111B28}"/>
                    </a:ext>
                  </a:extLst>
                </p:cNvPr>
                <p:cNvSpPr txBox="1"/>
                <p:nvPr/>
              </p:nvSpPr>
              <p:spPr>
                <a:xfrm>
                  <a:off x="4388525" y="3386308"/>
                  <a:ext cx="10667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36">
                  <a:extLst>
                    <a:ext uri="{FF2B5EF4-FFF2-40B4-BE49-F238E27FC236}">
                      <a16:creationId xmlns:a16="http://schemas.microsoft.com/office/drawing/2014/main" id="{0FBE9319-DE72-3E46-D87C-FA2524111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525" y="3386308"/>
                  <a:ext cx="1066792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8000"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42">
              <a:extLst>
                <a:ext uri="{FF2B5EF4-FFF2-40B4-BE49-F238E27FC236}">
                  <a16:creationId xmlns:a16="http://schemas.microsoft.com/office/drawing/2014/main" id="{9BDD05E2-3CA4-0894-222D-EED68377291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4974" y="3375064"/>
              <a:ext cx="530096" cy="27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46">
                  <a:extLst>
                    <a:ext uri="{FF2B5EF4-FFF2-40B4-BE49-F238E27FC236}">
                      <a16:creationId xmlns:a16="http://schemas.microsoft.com/office/drawing/2014/main" id="{DF3625A7-4947-84B1-6736-7C448B74C92A}"/>
                    </a:ext>
                  </a:extLst>
                </p:cNvPr>
                <p:cNvSpPr txBox="1"/>
                <p:nvPr/>
              </p:nvSpPr>
              <p:spPr>
                <a:xfrm>
                  <a:off x="7108531" y="3408535"/>
                  <a:ext cx="589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46">
                  <a:extLst>
                    <a:ext uri="{FF2B5EF4-FFF2-40B4-BE49-F238E27FC236}">
                      <a16:creationId xmlns:a16="http://schemas.microsoft.com/office/drawing/2014/main" id="{DF3625A7-4947-84B1-6736-7C448B74C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531" y="3408535"/>
                  <a:ext cx="5897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48">
              <a:extLst>
                <a:ext uri="{FF2B5EF4-FFF2-40B4-BE49-F238E27FC236}">
                  <a16:creationId xmlns:a16="http://schemas.microsoft.com/office/drawing/2014/main" id="{C39AB62B-CC4E-6685-6C43-9B7D626DC22E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>
              <a:off x="8503332" y="2462502"/>
              <a:ext cx="0" cy="3993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52">
              <a:extLst>
                <a:ext uri="{FF2B5EF4-FFF2-40B4-BE49-F238E27FC236}">
                  <a16:creationId xmlns:a16="http://schemas.microsoft.com/office/drawing/2014/main" id="{8BC862ED-24BC-738F-7499-89A36FD0BA10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331594" y="3377862"/>
              <a:ext cx="419094" cy="84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Folded Corner 55">
                  <a:extLst>
                    <a:ext uri="{FF2B5EF4-FFF2-40B4-BE49-F238E27FC236}">
                      <a16:creationId xmlns:a16="http://schemas.microsoft.com/office/drawing/2014/main" id="{212A989C-B644-7E5A-1BAA-DCEF1DFDD2B9}"/>
                    </a:ext>
                  </a:extLst>
                </p:cNvPr>
                <p:cNvSpPr/>
                <p:nvPr/>
              </p:nvSpPr>
              <p:spPr>
                <a:xfrm>
                  <a:off x="9750688" y="3048378"/>
                  <a:ext cx="1656525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as</m:t>
                        </m:r>
                      </m:oMath>
                    </m:oMathPara>
                  </a14:m>
                  <a:endParaRPr 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⟨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Rep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Explan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Rectangle: Folded Corner 55">
                  <a:extLst>
                    <a:ext uri="{FF2B5EF4-FFF2-40B4-BE49-F238E27FC236}">
                      <a16:creationId xmlns:a16="http://schemas.microsoft.com/office/drawing/2014/main" id="{212A989C-B644-7E5A-1BAA-DCEF1DFDD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688" y="3048378"/>
                  <a:ext cx="1656525" cy="675860"/>
                </a:xfrm>
                <a:prstGeom prst="foldedCorner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7033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E81D4-F3EE-D80F-BB21-92106C61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Wrapper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C1C9F4-0718-19C5-8A27-53BDC9C4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Design synthesis for safety through supervisory control theory.</a:t>
            </a:r>
          </a:p>
          <a:p>
            <a:r>
              <a:rPr lang="en-US" altLang="zh-CN" dirty="0"/>
              <a:t>Multi-objective optimization for retaining liveness and minimize cost.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3EFFC-E65F-E23B-C95E-EE1CAC9C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3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0FA9D-13AF-BA0C-063F-9360002F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Intolerable Deviations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240D87-36CF-B0AB-69F3-C088A5437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7894" y="1825625"/>
                <a:ext cx="7665297" cy="4351338"/>
              </a:xfrm>
            </p:spPr>
            <p:txBody>
              <a:bodyPr/>
              <a:lstStyle/>
              <a:p>
                <a:r>
                  <a:rPr lang="en-US" altLang="zh-CN" dirty="0"/>
                  <a:t>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does not satisfy property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Unrobust scenario: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𝐶𝑜𝑚𝑖𝑠𝑠𝑖𝑜𝑛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𝐸𝑛𝑡𝑒𝑟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240D87-36CF-B0AB-69F3-C088A5437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7894" y="1825625"/>
                <a:ext cx="7665297" cy="4351338"/>
              </a:xfrm>
              <a:blipFill>
                <a:blip r:embed="rId3"/>
                <a:stretch>
                  <a:fillRect l="-1671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3E75B7-F5B5-FC60-18B8-CDAAAFC3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93BA1A-D090-AE38-4E2E-F75817EBD122}"/>
              </a:ext>
            </a:extLst>
          </p:cNvPr>
          <p:cNvGrpSpPr/>
          <p:nvPr/>
        </p:nvGrpSpPr>
        <p:grpSpPr>
          <a:xfrm>
            <a:off x="225838" y="1825625"/>
            <a:ext cx="3892057" cy="4489112"/>
            <a:chOff x="225838" y="1825625"/>
            <a:chExt cx="3892057" cy="44891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0264DA6-881B-CFB0-B37A-179131F2C8D9}"/>
                </a:ext>
              </a:extLst>
            </p:cNvPr>
            <p:cNvGrpSpPr/>
            <p:nvPr/>
          </p:nvGrpSpPr>
          <p:grpSpPr>
            <a:xfrm>
              <a:off x="1416843" y="1825625"/>
              <a:ext cx="2701052" cy="4489112"/>
              <a:chOff x="7594429" y="873148"/>
              <a:chExt cx="2701052" cy="4489112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3EF56D3-A5C4-F5D0-592C-F24757324FFD}"/>
                  </a:ext>
                </a:extLst>
              </p:cNvPr>
              <p:cNvSpPr/>
              <p:nvPr/>
            </p:nvSpPr>
            <p:spPr>
              <a:xfrm>
                <a:off x="8355241" y="949300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Mode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73E6446-E359-00F5-CE4C-5EB9A6B2ED11}"/>
                  </a:ext>
                </a:extLst>
              </p:cNvPr>
              <p:cNvSpPr/>
              <p:nvPr/>
            </p:nvSpPr>
            <p:spPr>
              <a:xfrm>
                <a:off x="8355240" y="2182962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Confirm Mode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6C59EB-F31F-6CE6-72FA-AB130018275F}"/>
                  </a:ext>
                </a:extLst>
              </p:cNvPr>
              <p:cNvSpPr/>
              <p:nvPr/>
            </p:nvSpPr>
            <p:spPr>
              <a:xfrm>
                <a:off x="8355240" y="3416624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 Beam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60789011-EB45-197E-EBF8-E4BE724ACB55}"/>
                  </a:ext>
                </a:extLst>
              </p:cNvPr>
              <p:cNvSpPr/>
              <p:nvPr/>
            </p:nvSpPr>
            <p:spPr>
              <a:xfrm>
                <a:off x="8355240" y="4650285"/>
                <a:ext cx="1187791" cy="711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 Complete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6272873-BDD5-7CB6-A9B1-9BC3DAEA0DA4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8949136" y="2894937"/>
                <a:ext cx="0" cy="52168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F984B1FB-1093-D621-3CBD-8042CD4B2CF3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8949136" y="4128599"/>
                <a:ext cx="0" cy="52168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连接符: 曲线 17">
                <a:extLst>
                  <a:ext uri="{FF2B5EF4-FFF2-40B4-BE49-F238E27FC236}">
                    <a16:creationId xmlns:a16="http://schemas.microsoft.com/office/drawing/2014/main" id="{199AD73F-93D8-4139-0901-F1942F91C2E7}"/>
                  </a:ext>
                </a:extLst>
              </p:cNvPr>
              <p:cNvCxnSpPr>
                <a:cxnSpLocks/>
                <a:stCxn id="12" idx="3"/>
                <a:endCxn id="13" idx="3"/>
              </p:cNvCxnSpPr>
              <p:nvPr/>
            </p:nvCxnSpPr>
            <p:spPr>
              <a:xfrm flipH="1">
                <a:off x="9543031" y="1305288"/>
                <a:ext cx="1" cy="1233662"/>
              </a:xfrm>
              <a:prstGeom prst="curvedConnector3">
                <a:avLst>
                  <a:gd name="adj1" fmla="val -22860000000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连接符: 曲线 18">
                <a:extLst>
                  <a:ext uri="{FF2B5EF4-FFF2-40B4-BE49-F238E27FC236}">
                    <a16:creationId xmlns:a16="http://schemas.microsoft.com/office/drawing/2014/main" id="{77C3C202-44B4-CB8E-D091-8E6B5FD4F4E2}"/>
                  </a:ext>
                </a:extLst>
              </p:cNvPr>
              <p:cNvCxnSpPr>
                <a:cxnSpLocks/>
                <a:stCxn id="12" idx="1"/>
                <a:endCxn id="13" idx="1"/>
              </p:cNvCxnSpPr>
              <p:nvPr/>
            </p:nvCxnSpPr>
            <p:spPr>
              <a:xfrm rot="10800000" flipV="1">
                <a:off x="8355241" y="1305288"/>
                <a:ext cx="1" cy="1233662"/>
              </a:xfrm>
              <a:prstGeom prst="curvedConnector3">
                <a:avLst>
                  <a:gd name="adj1" fmla="val 22860100000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连接符: 曲线 19">
                <a:extLst>
                  <a:ext uri="{FF2B5EF4-FFF2-40B4-BE49-F238E27FC236}">
                    <a16:creationId xmlns:a16="http://schemas.microsoft.com/office/drawing/2014/main" id="{9B8538BE-4218-31B0-96F0-3186292DE3EF}"/>
                  </a:ext>
                </a:extLst>
              </p:cNvPr>
              <p:cNvCxnSpPr>
                <a:cxnSpLocks/>
                <a:stCxn id="21" idx="4"/>
                <a:endCxn id="12" idx="1"/>
              </p:cNvCxnSpPr>
              <p:nvPr/>
            </p:nvCxnSpPr>
            <p:spPr>
              <a:xfrm rot="16200000" flipH="1">
                <a:off x="7943751" y="893797"/>
                <a:ext cx="292537" cy="530443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512A305-F0AF-31DB-155F-0ECE2E3CCCA6}"/>
                  </a:ext>
                </a:extLst>
              </p:cNvPr>
              <p:cNvSpPr/>
              <p:nvPr/>
            </p:nvSpPr>
            <p:spPr>
              <a:xfrm>
                <a:off x="7754996" y="873148"/>
                <a:ext cx="139603" cy="13960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90DD54D-84E2-98B2-3E6A-6AFA82F6DA5F}"/>
                  </a:ext>
                </a:extLst>
              </p:cNvPr>
              <p:cNvSpPr txBox="1"/>
              <p:nvPr/>
            </p:nvSpPr>
            <p:spPr>
              <a:xfrm>
                <a:off x="7594429" y="1741899"/>
                <a:ext cx="49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616D6C-D856-BF25-42EB-0E1EDE511104}"/>
                  </a:ext>
                </a:extLst>
              </p:cNvPr>
              <p:cNvSpPr txBox="1"/>
              <p:nvPr/>
            </p:nvSpPr>
            <p:spPr>
              <a:xfrm>
                <a:off x="9799890" y="1741899"/>
                <a:ext cx="49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73EC5A-ADE1-5890-17E2-8F0263DC4B72}"/>
                  </a:ext>
                </a:extLst>
              </p:cNvPr>
              <p:cNvSpPr txBox="1"/>
              <p:nvPr/>
            </p:nvSpPr>
            <p:spPr>
              <a:xfrm>
                <a:off x="8947921" y="2971114"/>
                <a:ext cx="85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F7D30E-8851-6655-3423-FB53858E12C8}"/>
                  </a:ext>
                </a:extLst>
              </p:cNvPr>
              <p:cNvSpPr txBox="1"/>
              <p:nvPr/>
            </p:nvSpPr>
            <p:spPr>
              <a:xfrm>
                <a:off x="8947920" y="4160252"/>
                <a:ext cx="688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: 圆角 2">
              <a:extLst>
                <a:ext uri="{FF2B5EF4-FFF2-40B4-BE49-F238E27FC236}">
                  <a16:creationId xmlns:a16="http://schemas.microsoft.com/office/drawing/2014/main" id="{C438C93E-E074-CDFF-35AA-405B636E0435}"/>
                </a:ext>
              </a:extLst>
            </p:cNvPr>
            <p:cNvSpPr/>
            <p:nvPr/>
          </p:nvSpPr>
          <p:spPr>
            <a:xfrm>
              <a:off x="225838" y="2479060"/>
              <a:ext cx="1187791" cy="71197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 Back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AB4BBD-1C1D-06EA-0226-DF3E28D88C11}"/>
                </a:ext>
              </a:extLst>
            </p:cNvPr>
            <p:cNvSpPr txBox="1"/>
            <p:nvPr/>
          </p:nvSpPr>
          <p:spPr>
            <a:xfrm>
              <a:off x="578143" y="1999081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968713-3A59-E923-D0CE-BE0BB0DAD777}"/>
                </a:ext>
              </a:extLst>
            </p:cNvPr>
            <p:cNvSpPr txBox="1"/>
            <p:nvPr/>
          </p:nvSpPr>
          <p:spPr>
            <a:xfrm>
              <a:off x="269203" y="3362358"/>
              <a:ext cx="135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Commission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31DD6AC8-7E93-CC57-29CA-6808CCDB60B8}"/>
                </a:ext>
              </a:extLst>
            </p:cNvPr>
            <p:cNvCxnSpPr>
              <a:stCxn id="13" idx="1"/>
              <a:endCxn id="7" idx="2"/>
            </p:cNvCxnSpPr>
            <p:nvPr/>
          </p:nvCxnSpPr>
          <p:spPr>
            <a:xfrm rot="10800000">
              <a:off x="819734" y="3191035"/>
              <a:ext cx="1357920" cy="300392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3C9A5A90-2F74-8962-E171-3CC26F34EF83}"/>
                </a:ext>
              </a:extLst>
            </p:cNvPr>
            <p:cNvCxnSpPr>
              <a:cxnSpLocks/>
              <a:stCxn id="7" idx="0"/>
              <a:endCxn id="12" idx="1"/>
            </p:cNvCxnSpPr>
            <p:nvPr/>
          </p:nvCxnSpPr>
          <p:spPr>
            <a:xfrm rot="5400000" flipH="1" flipV="1">
              <a:off x="1388047" y="1689453"/>
              <a:ext cx="221295" cy="135792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7BD8D57B-676D-04EE-72E8-99B01D0A6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60"/>
          <a:stretch/>
        </p:blipFill>
        <p:spPr>
          <a:xfrm>
            <a:off x="9273835" y="3541495"/>
            <a:ext cx="2387651" cy="3179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761F09-6F3A-BE4A-4FB2-34460B7CBEE6}"/>
              </a:ext>
            </a:extLst>
          </p:cNvPr>
          <p:cNvGrpSpPr/>
          <p:nvPr/>
        </p:nvGrpSpPr>
        <p:grpSpPr>
          <a:xfrm>
            <a:off x="4307830" y="3547024"/>
            <a:ext cx="1938294" cy="2848670"/>
            <a:chOff x="4307830" y="3547024"/>
            <a:chExt cx="1938294" cy="2848670"/>
          </a:xfrm>
        </p:grpSpPr>
        <p:pic>
          <p:nvPicPr>
            <p:cNvPr id="28" name="Image" descr="Image">
              <a:extLst>
                <a:ext uri="{FF2B5EF4-FFF2-40B4-BE49-F238E27FC236}">
                  <a16:creationId xmlns:a16="http://schemas.microsoft.com/office/drawing/2014/main" id="{1C01B8B6-224D-BC55-978A-F37F5C20F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195" r="41139" b="19854"/>
            <a:stretch/>
          </p:blipFill>
          <p:spPr>
            <a:xfrm>
              <a:off x="4307830" y="3547024"/>
              <a:ext cx="1938294" cy="284867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7642EF-2EA7-0867-8EBB-D4C28E136C65}"/>
                </a:ext>
              </a:extLst>
            </p:cNvPr>
            <p:cNvSpPr/>
            <p:nvPr/>
          </p:nvSpPr>
          <p:spPr>
            <a:xfrm>
              <a:off x="4924950" y="4963801"/>
              <a:ext cx="267475" cy="394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40879D-9FE5-4E05-B848-5F5AB6CB5CC6}"/>
                </a:ext>
              </a:extLst>
            </p:cNvPr>
            <p:cNvSpPr/>
            <p:nvPr/>
          </p:nvSpPr>
          <p:spPr>
            <a:xfrm>
              <a:off x="4820606" y="5534067"/>
              <a:ext cx="476161" cy="516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4944DA74-C6BF-985D-4E1C-806FDA0795ED}"/>
              </a:ext>
            </a:extLst>
          </p:cNvPr>
          <p:cNvSpPr/>
          <p:nvPr/>
        </p:nvSpPr>
        <p:spPr>
          <a:xfrm>
            <a:off x="3662938" y="3707228"/>
            <a:ext cx="3074051" cy="1017860"/>
          </a:xfrm>
          <a:prstGeom prst="wedgeRoundRectCallout">
            <a:avLst>
              <a:gd name="adj1" fmla="val 59421"/>
              <a:gd name="adj2" fmla="val 173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Mode switching not completed yet!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AFF1D83-32A8-C8A1-8219-C17292C54EFC}"/>
              </a:ext>
            </a:extLst>
          </p:cNvPr>
          <p:cNvGrpSpPr/>
          <p:nvPr/>
        </p:nvGrpSpPr>
        <p:grpSpPr>
          <a:xfrm>
            <a:off x="6736989" y="3547024"/>
            <a:ext cx="2433817" cy="2848670"/>
            <a:chOff x="6736989" y="3547024"/>
            <a:chExt cx="2433817" cy="284867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C0ABE31-008C-FA0B-2DBD-7106CDA90AFA}"/>
                </a:ext>
              </a:extLst>
            </p:cNvPr>
            <p:cNvGrpSpPr/>
            <p:nvPr/>
          </p:nvGrpSpPr>
          <p:grpSpPr>
            <a:xfrm>
              <a:off x="6840018" y="3547024"/>
              <a:ext cx="2330788" cy="2848670"/>
              <a:chOff x="3673343" y="1930977"/>
              <a:chExt cx="2853407" cy="3487410"/>
            </a:xfrm>
          </p:grpSpPr>
          <p:pic>
            <p:nvPicPr>
              <p:cNvPr id="34" name="Image" descr="Image">
                <a:extLst>
                  <a:ext uri="{FF2B5EF4-FFF2-40B4-BE49-F238E27FC236}">
                    <a16:creationId xmlns:a16="http://schemas.microsoft.com/office/drawing/2014/main" id="{3885D9D6-1754-6E75-FB13-C71C25D10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135" b="19854"/>
              <a:stretch/>
            </p:blipFill>
            <p:spPr>
              <a:xfrm>
                <a:off x="3673343" y="1930977"/>
                <a:ext cx="2853407" cy="348741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698AA57-5CDC-7EB0-09AF-E935CC5FB64E}"/>
                  </a:ext>
                </a:extLst>
              </p:cNvPr>
              <p:cNvSpPr/>
              <p:nvPr/>
            </p:nvSpPr>
            <p:spPr>
              <a:xfrm>
                <a:off x="4231934" y="3674682"/>
                <a:ext cx="468535" cy="1282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5E1850-49E6-5447-3406-95E736BF65D2}"/>
                </a:ext>
              </a:extLst>
            </p:cNvPr>
            <p:cNvSpPr txBox="1"/>
            <p:nvPr/>
          </p:nvSpPr>
          <p:spPr>
            <a:xfrm>
              <a:off x="6736989" y="5743339"/>
              <a:ext cx="16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Transiting to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5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87357-E748-A5C6-4E92-2C3882B5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4404C-3614-9A05-3DE8-D973F523A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Basic Robustification Problem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:</a:t>
                </a:r>
              </a:p>
              <a:p>
                <a:pPr marL="1143000" lvl="1" indent="-457200"/>
                <a:r>
                  <a:rPr lang="en-US" altLang="zh-CN" dirty="0"/>
                  <a:t>Given 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, env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intolerable 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altLang="zh-CN" dirty="0"/>
                  <a:t>, and property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𝑏𝑒h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Find re-design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A4404C-3614-9A05-3DE8-D973F523A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0CEFCB-DA3B-60D2-124C-0F440CA7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7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0E0A1EF-CBC1-333D-38AD-1EB8689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Trade-Offs between Solutions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2B0D38-805F-E8C6-C3E5-D865EF9B8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55716"/>
          </a:xfrm>
        </p:spPr>
        <p:txBody>
          <a:bodyPr/>
          <a:lstStyle/>
          <a:p>
            <a:r>
              <a:rPr lang="en-US" altLang="zh-CN" dirty="0"/>
              <a:t>Disable all </a:t>
            </a:r>
            <a:r>
              <a:rPr lang="en-US" altLang="zh-CN" i="1" dirty="0"/>
              <a:t>up</a:t>
            </a:r>
            <a:r>
              <a:rPr lang="en-US" altLang="zh-CN" dirty="0"/>
              <a:t> actions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416CD7D-A4CE-2BA6-D252-1841549CB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55716"/>
          </a:xfrm>
        </p:spPr>
        <p:txBody>
          <a:bodyPr/>
          <a:lstStyle/>
          <a:p>
            <a:r>
              <a:rPr lang="en-US" altLang="zh-CN" dirty="0"/>
              <a:t>Synchronize on mode-switching</a:t>
            </a:r>
            <a:endParaRPr lang="zh-CN" altLang="en-US" dirty="0"/>
          </a:p>
        </p:txBody>
      </p:sp>
      <p:pic>
        <p:nvPicPr>
          <p:cNvPr id="58" name="内容占位符 57" descr="图片包含 图示&#10;&#10;描述已自动生成">
            <a:extLst>
              <a:ext uri="{FF2B5EF4-FFF2-40B4-BE49-F238E27FC236}">
                <a16:creationId xmlns:a16="http://schemas.microsoft.com/office/drawing/2014/main" id="{52B203C3-4B30-DC3A-518E-6E07A6B517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80" y="2245306"/>
            <a:ext cx="3627862" cy="447728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5340C-2A92-F086-4FF8-D4075704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3" name="内容占位符 12" descr="图片包含 图示&#10;&#10;描述已自动生成">
            <a:extLst>
              <a:ext uri="{FF2B5EF4-FFF2-40B4-BE49-F238E27FC236}">
                <a16:creationId xmlns:a16="http://schemas.microsoft.com/office/drawing/2014/main" id="{53DC8D9E-6CE3-4DD3-474D-04D9F565B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77" y="2244190"/>
            <a:ext cx="3979808" cy="4477284"/>
          </a:xfrm>
          <a:prstGeom prst="rect">
            <a:avLst/>
          </a:prstGeom>
        </p:spPr>
      </p:pic>
      <p:sp>
        <p:nvSpPr>
          <p:cNvPr id="14" name="乘号 13">
            <a:extLst>
              <a:ext uri="{FF2B5EF4-FFF2-40B4-BE49-F238E27FC236}">
                <a16:creationId xmlns:a16="http://schemas.microsoft.com/office/drawing/2014/main" id="{898A2962-1F5C-B08E-E6E2-61B846930DF0}"/>
              </a:ext>
            </a:extLst>
          </p:cNvPr>
          <p:cNvSpPr/>
          <p:nvPr/>
        </p:nvSpPr>
        <p:spPr>
          <a:xfrm>
            <a:off x="2697837" y="3514316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9AAE0CC4-608A-C013-FF0C-88169C27D009}"/>
              </a:ext>
            </a:extLst>
          </p:cNvPr>
          <p:cNvSpPr/>
          <p:nvPr/>
        </p:nvSpPr>
        <p:spPr>
          <a:xfrm>
            <a:off x="3452228" y="3514316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>
            <a:extLst>
              <a:ext uri="{FF2B5EF4-FFF2-40B4-BE49-F238E27FC236}">
                <a16:creationId xmlns:a16="http://schemas.microsoft.com/office/drawing/2014/main" id="{5E0C774F-17A9-40CA-B38B-DE085AF663B3}"/>
              </a:ext>
            </a:extLst>
          </p:cNvPr>
          <p:cNvSpPr/>
          <p:nvPr/>
        </p:nvSpPr>
        <p:spPr>
          <a:xfrm>
            <a:off x="2508911" y="4290328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46AD8B9-262F-B987-323D-32588B96CB54}"/>
              </a:ext>
            </a:extLst>
          </p:cNvPr>
          <p:cNvSpPr/>
          <p:nvPr/>
        </p:nvSpPr>
        <p:spPr>
          <a:xfrm>
            <a:off x="3602826" y="4290328"/>
            <a:ext cx="377851" cy="3850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70483BC-B14E-65CE-5077-8B911AA9E7E6}"/>
              </a:ext>
            </a:extLst>
          </p:cNvPr>
          <p:cNvSpPr/>
          <p:nvPr/>
        </p:nvSpPr>
        <p:spPr>
          <a:xfrm>
            <a:off x="7511683" y="4855663"/>
            <a:ext cx="2803656" cy="642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对话气泡: 圆角矩形 59">
            <a:extLst>
              <a:ext uri="{FF2B5EF4-FFF2-40B4-BE49-F238E27FC236}">
                <a16:creationId xmlns:a16="http://schemas.microsoft.com/office/drawing/2014/main" id="{E5265878-D94C-C0EF-E517-73131DA49FBB}"/>
              </a:ext>
            </a:extLst>
          </p:cNvPr>
          <p:cNvSpPr/>
          <p:nvPr/>
        </p:nvSpPr>
        <p:spPr>
          <a:xfrm>
            <a:off x="1698093" y="5066340"/>
            <a:ext cx="3108174" cy="1034891"/>
          </a:xfrm>
          <a:prstGeom prst="wedgeRoundRectCallout">
            <a:avLst>
              <a:gd name="adj1" fmla="val -16826"/>
              <a:gd name="adj2" fmla="val -85759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Lower cost, but Worse liveness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FD012DCF-EC74-9A0A-26F1-EA6D5566F5FB}"/>
              </a:ext>
            </a:extLst>
          </p:cNvPr>
          <p:cNvSpPr/>
          <p:nvPr/>
        </p:nvSpPr>
        <p:spPr>
          <a:xfrm>
            <a:off x="7413442" y="3391116"/>
            <a:ext cx="3111928" cy="1016416"/>
          </a:xfrm>
          <a:prstGeom prst="wedgeRoundRectCallout">
            <a:avLst>
              <a:gd name="adj1" fmla="val -17078"/>
              <a:gd name="adj2" fmla="val 88772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Better liveness, but Higher cost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4" grpId="0" animBg="1"/>
      <p:bldP spid="15" grpId="0" animBg="1"/>
      <p:bldP spid="16" grpId="0" animBg="1"/>
      <p:bldP spid="17" grpId="0" animBg="1"/>
      <p:bldP spid="59" grpId="0" animBg="1"/>
      <p:bldP spid="60" grpId="0" animBg="1"/>
      <p:bldP spid="6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0403F-945E-31C4-5A80-33D9FF5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Robustification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2AC5B-D2FA-2988-A4FB-D64F3D714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i="1" dirty="0"/>
                  <a:t>Preferred Behavior</a:t>
                </a:r>
                <a:r>
                  <a:rPr lang="en-US" altLang="zh-CN" dirty="0"/>
                  <a:t>: a set of scenarios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that the new design should retain, each associated with an importance value.</a:t>
                </a:r>
              </a:p>
              <a:p>
                <a:r>
                  <a:rPr lang="en-US" altLang="zh-CN" i="1" dirty="0"/>
                  <a:t>Implementation Cost</a:t>
                </a:r>
                <a:r>
                  <a:rPr lang="en-US" altLang="zh-CN" dirty="0"/>
                  <a:t>: the costs associated to observing and/or controlling a set of events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i="1" dirty="0"/>
                  <a:t>Optimal Robustification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𝑂𝑝𝑡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all retained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, and utility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maximized: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2AC5B-D2FA-2988-A4FB-D64F3D714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A9F0C5-1D0E-3027-021D-EF46A8A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A5922-CCB6-56A5-1DA1-4E85C757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Supervisory Control Theory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BF7AD-912E-CB6E-D180-17FC8290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3C30B28-F82F-154C-CEF7-824C3ABBAF32}"/>
              </a:ext>
            </a:extLst>
          </p:cNvPr>
          <p:cNvSpPr/>
          <p:nvPr/>
        </p:nvSpPr>
        <p:spPr>
          <a:xfrm>
            <a:off x="3053901" y="2822294"/>
            <a:ext cx="5958840" cy="187981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System</a:t>
            </a:r>
            <a:endParaRPr lang="zh-CN" altLang="en-US" sz="2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C007D8-4593-36BA-DA5D-36E783EE1ABE}"/>
              </a:ext>
            </a:extLst>
          </p:cNvPr>
          <p:cNvGrpSpPr/>
          <p:nvPr/>
        </p:nvGrpSpPr>
        <p:grpSpPr>
          <a:xfrm>
            <a:off x="3172787" y="3398358"/>
            <a:ext cx="2504493" cy="1017860"/>
            <a:chOff x="2308917" y="2179159"/>
            <a:chExt cx="2504493" cy="101786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1676D4C-3B0B-AA9A-2508-AE39CAB4B486}"/>
                </a:ext>
              </a:extLst>
            </p:cNvPr>
            <p:cNvSpPr/>
            <p:nvPr/>
          </p:nvSpPr>
          <p:spPr>
            <a:xfrm>
              <a:off x="2308917" y="2179159"/>
              <a:ext cx="2504493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Machine</a:t>
              </a:r>
              <a:endParaRPr lang="zh-CN" altLang="en-US" sz="2400" b="1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78A5A4-459C-84CC-F87F-682582D28FF6}"/>
                </a:ext>
              </a:extLst>
            </p:cNvPr>
            <p:cNvGrpSpPr/>
            <p:nvPr/>
          </p:nvGrpSpPr>
          <p:grpSpPr>
            <a:xfrm>
              <a:off x="3771110" y="2500779"/>
              <a:ext cx="904552" cy="556746"/>
              <a:chOff x="1609647" y="4009914"/>
              <a:chExt cx="1335369" cy="821911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D568BDB-384D-A8BB-AC2A-BAF4FB1B1F28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AC5B06E-F487-D9F1-8C8C-4E754823E629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78CBDD0-2080-4CE5-6CC1-FFA07373FF29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连接符: 曲线 11">
                <a:extLst>
                  <a:ext uri="{FF2B5EF4-FFF2-40B4-BE49-F238E27FC236}">
                    <a16:creationId xmlns:a16="http://schemas.microsoft.com/office/drawing/2014/main" id="{C8F3EC06-88CE-6BA1-9BE2-EA8B060C1041}"/>
                  </a:ext>
                </a:extLst>
              </p:cNvPr>
              <p:cNvCxnSpPr>
                <a:cxnSpLocks/>
                <a:stCxn id="9" idx="0"/>
                <a:endCxn id="1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连接符: 曲线 12">
                <a:extLst>
                  <a:ext uri="{FF2B5EF4-FFF2-40B4-BE49-F238E27FC236}">
                    <a16:creationId xmlns:a16="http://schemas.microsoft.com/office/drawing/2014/main" id="{0FF2B016-D1CE-07EF-1256-0AEEBA435EC3}"/>
                  </a:ext>
                </a:extLst>
              </p:cNvPr>
              <p:cNvCxnSpPr>
                <a:cxnSpLocks/>
                <a:stCxn id="10" idx="4"/>
                <a:endCxn id="1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连接符: 曲线 13">
                <a:extLst>
                  <a:ext uri="{FF2B5EF4-FFF2-40B4-BE49-F238E27FC236}">
                    <a16:creationId xmlns:a16="http://schemas.microsoft.com/office/drawing/2014/main" id="{0528A28A-98A9-6DD3-7E0F-E976DCF9C3F3}"/>
                  </a:ext>
                </a:extLst>
              </p:cNvPr>
              <p:cNvCxnSpPr>
                <a:cxnSpLocks/>
                <a:stCxn id="11" idx="2"/>
                <a:endCxn id="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2AA8684-98D3-A997-A2C3-B20605DABD48}"/>
              </a:ext>
            </a:extLst>
          </p:cNvPr>
          <p:cNvGrpSpPr/>
          <p:nvPr/>
        </p:nvGrpSpPr>
        <p:grpSpPr>
          <a:xfrm>
            <a:off x="6410317" y="3397728"/>
            <a:ext cx="2504494" cy="1017860"/>
            <a:chOff x="5449277" y="2172772"/>
            <a:chExt cx="2504494" cy="101786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EBE29DD-AA0B-CAB6-B3FF-44161369C33A}"/>
                </a:ext>
              </a:extLst>
            </p:cNvPr>
            <p:cNvSpPr/>
            <p:nvPr/>
          </p:nvSpPr>
          <p:spPr>
            <a:xfrm>
              <a:off x="5449277" y="2172772"/>
              <a:ext cx="2504494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Deviated</a:t>
              </a:r>
            </a:p>
            <a:p>
              <a:r>
                <a:rPr lang="en-US" altLang="zh-CN" sz="2400" b="1" dirty="0"/>
                <a:t>Env.</a:t>
              </a:r>
              <a:endParaRPr lang="zh-CN" altLang="en-US" sz="2400" b="1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5C23F07-9756-7004-91E3-23CD7D9AE3A9}"/>
                </a:ext>
              </a:extLst>
            </p:cNvPr>
            <p:cNvGrpSpPr/>
            <p:nvPr/>
          </p:nvGrpSpPr>
          <p:grpSpPr>
            <a:xfrm>
              <a:off x="6975465" y="2503915"/>
              <a:ext cx="904552" cy="556746"/>
              <a:chOff x="1609647" y="4009914"/>
              <a:chExt cx="1335369" cy="821911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4E0A884-7046-9EC8-4812-C202A2FF8F0D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4FA4162-7C79-1978-75C9-A6D14510C7ED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53FC8E6-EE5C-2C9D-5CCE-D09E64776374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连接符: 曲线 20">
                <a:extLst>
                  <a:ext uri="{FF2B5EF4-FFF2-40B4-BE49-F238E27FC236}">
                    <a16:creationId xmlns:a16="http://schemas.microsoft.com/office/drawing/2014/main" id="{DD332A78-C02A-F1C0-5B15-181A88AEF62D}"/>
                  </a:ext>
                </a:extLst>
              </p:cNvPr>
              <p:cNvCxnSpPr>
                <a:cxnSpLocks/>
                <a:stCxn id="18" idx="0"/>
                <a:endCxn id="19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连接符: 曲线 21">
                <a:extLst>
                  <a:ext uri="{FF2B5EF4-FFF2-40B4-BE49-F238E27FC236}">
                    <a16:creationId xmlns:a16="http://schemas.microsoft.com/office/drawing/2014/main" id="{E83E6AE1-473F-8AA4-0822-8AD101259FF1}"/>
                  </a:ext>
                </a:extLst>
              </p:cNvPr>
              <p:cNvCxnSpPr>
                <a:cxnSpLocks/>
                <a:stCxn id="19" idx="4"/>
                <a:endCxn id="20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连接符: 曲线 22">
                <a:extLst>
                  <a:ext uri="{FF2B5EF4-FFF2-40B4-BE49-F238E27FC236}">
                    <a16:creationId xmlns:a16="http://schemas.microsoft.com/office/drawing/2014/main" id="{73352FD7-9C33-E556-C548-CBDBEDE0C848}"/>
                  </a:ext>
                </a:extLst>
              </p:cNvPr>
              <p:cNvCxnSpPr>
                <a:cxnSpLocks/>
                <a:stCxn id="20" idx="2"/>
                <a:endCxn id="18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55FEC39-116C-3DD2-1FA3-466021B73D3A}"/>
              </a:ext>
            </a:extLst>
          </p:cNvPr>
          <p:cNvSpPr/>
          <p:nvPr/>
        </p:nvSpPr>
        <p:spPr>
          <a:xfrm>
            <a:off x="4816168" y="5703615"/>
            <a:ext cx="255966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Property</a:t>
            </a:r>
            <a:endParaRPr lang="zh-CN" altLang="en-US" sz="2400" b="1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D265493F-17A4-A095-D96D-65E4D6FAEEB4}"/>
              </a:ext>
            </a:extLst>
          </p:cNvPr>
          <p:cNvSpPr/>
          <p:nvPr/>
        </p:nvSpPr>
        <p:spPr>
          <a:xfrm>
            <a:off x="4867752" y="4826441"/>
            <a:ext cx="2456496" cy="76449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</a:t>
            </a:r>
            <a:endParaRPr lang="zh-CN" altLang="en-US" sz="2800" i="1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60C9891-58C5-4AF4-0A8F-AAE5FF39C32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5677280" y="3906658"/>
            <a:ext cx="733037" cy="63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9E19410-56E0-FC3F-B214-683E42C12F79}"/>
              </a:ext>
            </a:extLst>
          </p:cNvPr>
          <p:cNvSpPr/>
          <p:nvPr/>
        </p:nvSpPr>
        <p:spPr>
          <a:xfrm>
            <a:off x="5038481" y="1527621"/>
            <a:ext cx="201063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Controller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6A4F71B-FAD9-2D58-6234-D34AE76B727A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4313694" y="2092313"/>
            <a:ext cx="780549" cy="669026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7072024-A90F-A5CE-C09B-141337E25051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049114" y="2036551"/>
            <a:ext cx="766341" cy="7805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对话气泡: 圆角矩形 30">
            <a:extLst>
              <a:ext uri="{FF2B5EF4-FFF2-40B4-BE49-F238E27FC236}">
                <a16:creationId xmlns:a16="http://schemas.microsoft.com/office/drawing/2014/main" id="{A705CA16-3C5F-73C5-3F79-D393DACC78A1}"/>
              </a:ext>
            </a:extLst>
          </p:cNvPr>
          <p:cNvSpPr/>
          <p:nvPr/>
        </p:nvSpPr>
        <p:spPr>
          <a:xfrm>
            <a:off x="284269" y="1690688"/>
            <a:ext cx="3665219" cy="1017860"/>
          </a:xfrm>
          <a:prstGeom prst="wedgeRoundRectCallout">
            <a:avLst>
              <a:gd name="adj1" fmla="val 59904"/>
              <a:gd name="adj2" fmla="val 33684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Observe events in the machine and env.</a:t>
            </a:r>
            <a:endParaRPr lang="zh-CN" altLang="en-US" sz="2400" i="1" dirty="0"/>
          </a:p>
        </p:txBody>
      </p:sp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8AB0615A-8D7A-4D10-181D-965854D88AF4}"/>
              </a:ext>
            </a:extLst>
          </p:cNvPr>
          <p:cNvSpPr/>
          <p:nvPr/>
        </p:nvSpPr>
        <p:spPr>
          <a:xfrm>
            <a:off x="8169277" y="1698590"/>
            <a:ext cx="3793493" cy="1017860"/>
          </a:xfrm>
          <a:prstGeom prst="wedgeRoundRectCallout">
            <a:avLst>
              <a:gd name="adj1" fmla="val -57207"/>
              <a:gd name="adj2" fmla="val 33684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Ensure the safety property by disabling events.</a:t>
            </a:r>
            <a:endParaRPr lang="zh-CN" altLang="en-US" sz="2400" i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C85E050-A2BA-ED93-FAD4-C93526D6D9DA}"/>
              </a:ext>
            </a:extLst>
          </p:cNvPr>
          <p:cNvCxnSpPr/>
          <p:nvPr/>
        </p:nvCxnSpPr>
        <p:spPr>
          <a:xfrm flipH="1">
            <a:off x="5011566" y="4835478"/>
            <a:ext cx="2168866" cy="652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1077E-1667-D89A-46CD-A763173E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60AFE-1195-E9E7-9CED-9DFDC59CC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Supervisory Control finds a controller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endParaRPr lang="en-US" altLang="zh-CN" dirty="0"/>
              </a:p>
              <a:p>
                <a:pPr marL="1143000" lvl="1" indent="-457200"/>
                <a:r>
                  <a:rPr lang="en-US" altLang="zh-CN" dirty="0"/>
                  <a:t>Property is satisfied,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New design: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Given a set of observable and controllable events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disables minimally needed events, i.e., retaining as much behavior as possible.</a:t>
                </a:r>
              </a:p>
              <a:p>
                <a:pPr marL="457200" indent="-457200"/>
                <a:r>
                  <a:rPr lang="en-US" altLang="zh-CN" dirty="0"/>
                  <a:t>Algorithm for finding optimal solutions:</a:t>
                </a:r>
              </a:p>
              <a:p>
                <a:pPr marL="1143000" lvl="1" indent="-457200"/>
                <a:r>
                  <a:rPr lang="en-US" altLang="zh-CN" dirty="0"/>
                  <a:t>Search for a tuple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Synthesize a new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Compute utility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1143000" lvl="1" indent="-457200"/>
                <a:r>
                  <a:rPr lang="en-US" altLang="zh-CN" dirty="0"/>
                  <a:t>Repeat…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B60AFE-1195-E9E7-9CED-9DFDC59CC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b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005D0-57DC-EEE1-3515-6964F1AC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F8E9D5DA-9847-BB0C-4BFC-B32252F14900}"/>
              </a:ext>
            </a:extLst>
          </p:cNvPr>
          <p:cNvSpPr/>
          <p:nvPr/>
        </p:nvSpPr>
        <p:spPr>
          <a:xfrm>
            <a:off x="838200" y="1777114"/>
            <a:ext cx="5958840" cy="187981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System</a:t>
            </a:r>
            <a:endParaRPr lang="zh-CN" altLang="en-US" sz="24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E3D0A2-65AA-13D9-46F5-568D6C51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Behavioral Robustness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14608-9BE7-28FD-0061-C34C6E7A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2AEF7E-2ED7-8BE3-0B97-33B51CBD799B}"/>
              </a:ext>
            </a:extLst>
          </p:cNvPr>
          <p:cNvGrpSpPr/>
          <p:nvPr/>
        </p:nvGrpSpPr>
        <p:grpSpPr>
          <a:xfrm>
            <a:off x="957086" y="2353178"/>
            <a:ext cx="2504493" cy="1017860"/>
            <a:chOff x="2308917" y="2179159"/>
            <a:chExt cx="2504493" cy="101786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79F94ED-C3BC-9C78-34DA-2B2D67EC9440}"/>
                </a:ext>
              </a:extLst>
            </p:cNvPr>
            <p:cNvSpPr/>
            <p:nvPr/>
          </p:nvSpPr>
          <p:spPr>
            <a:xfrm>
              <a:off x="2308917" y="2179159"/>
              <a:ext cx="2504493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Machine</a:t>
              </a:r>
              <a:endParaRPr lang="zh-CN" altLang="en-US" sz="2400" b="1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ED93C4E-5125-190B-2E26-D5F65A68730E}"/>
                </a:ext>
              </a:extLst>
            </p:cNvPr>
            <p:cNvGrpSpPr/>
            <p:nvPr/>
          </p:nvGrpSpPr>
          <p:grpSpPr>
            <a:xfrm>
              <a:off x="3771110" y="2500779"/>
              <a:ext cx="904552" cy="556746"/>
              <a:chOff x="1609647" y="4009914"/>
              <a:chExt cx="1335369" cy="821911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FB9175B-1161-3AD5-A661-E3CF25BE8464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469446C-9A9A-EE48-ED8C-71A6F6E123DE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F1963DF-C3A2-820A-79C4-78116A1D4D39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连接符: 曲线 12">
                <a:extLst>
                  <a:ext uri="{FF2B5EF4-FFF2-40B4-BE49-F238E27FC236}">
                    <a16:creationId xmlns:a16="http://schemas.microsoft.com/office/drawing/2014/main" id="{0854C14B-4D19-4322-A136-04BA0361B36D}"/>
                  </a:ext>
                </a:extLst>
              </p:cNvPr>
              <p:cNvCxnSpPr>
                <a:cxnSpLocks/>
                <a:stCxn id="9" idx="0"/>
                <a:endCxn id="1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连接符: 曲线 13">
                <a:extLst>
                  <a:ext uri="{FF2B5EF4-FFF2-40B4-BE49-F238E27FC236}">
                    <a16:creationId xmlns:a16="http://schemas.microsoft.com/office/drawing/2014/main" id="{61DBFF22-1D21-7507-EC0B-4E0D491E8601}"/>
                  </a:ext>
                </a:extLst>
              </p:cNvPr>
              <p:cNvCxnSpPr>
                <a:cxnSpLocks/>
                <a:stCxn id="10" idx="4"/>
                <a:endCxn id="1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连接符: 曲线 16">
                <a:extLst>
                  <a:ext uri="{FF2B5EF4-FFF2-40B4-BE49-F238E27FC236}">
                    <a16:creationId xmlns:a16="http://schemas.microsoft.com/office/drawing/2014/main" id="{170BB557-FB29-6545-47C6-9A4ADEF1B657}"/>
                  </a:ext>
                </a:extLst>
              </p:cNvPr>
              <p:cNvCxnSpPr>
                <a:cxnSpLocks/>
                <a:stCxn id="11" idx="2"/>
                <a:endCxn id="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A72F5D5-0F86-044D-E53B-423D9895EC23}"/>
              </a:ext>
            </a:extLst>
          </p:cNvPr>
          <p:cNvGrpSpPr/>
          <p:nvPr/>
        </p:nvGrpSpPr>
        <p:grpSpPr>
          <a:xfrm>
            <a:off x="4194616" y="2352548"/>
            <a:ext cx="2504494" cy="1017860"/>
            <a:chOff x="5449277" y="2172772"/>
            <a:chExt cx="2504494" cy="101786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D2F5026-E687-1B4B-5221-704CE9F49015}"/>
                </a:ext>
              </a:extLst>
            </p:cNvPr>
            <p:cNvSpPr/>
            <p:nvPr/>
          </p:nvSpPr>
          <p:spPr>
            <a:xfrm>
              <a:off x="5449277" y="2172772"/>
              <a:ext cx="2504494" cy="10178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b="1" dirty="0"/>
                <a:t>Assumed</a:t>
              </a:r>
            </a:p>
            <a:p>
              <a:r>
                <a:rPr lang="en-US" altLang="zh-CN" sz="2400" b="1" dirty="0"/>
                <a:t>Env.</a:t>
              </a:r>
              <a:endParaRPr lang="zh-CN" altLang="en-US" sz="2400" b="1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3A41E1-6257-72AE-0630-A44333F298A4}"/>
                </a:ext>
              </a:extLst>
            </p:cNvPr>
            <p:cNvGrpSpPr/>
            <p:nvPr/>
          </p:nvGrpSpPr>
          <p:grpSpPr>
            <a:xfrm>
              <a:off x="6975465" y="2503915"/>
              <a:ext cx="904552" cy="556746"/>
              <a:chOff x="1609647" y="4009914"/>
              <a:chExt cx="1335369" cy="82191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D085E59-64D3-5FC0-2FAE-514D474B7EAD}"/>
                  </a:ext>
                </a:extLst>
              </p:cNvPr>
              <p:cNvSpPr/>
              <p:nvPr/>
            </p:nvSpPr>
            <p:spPr>
              <a:xfrm>
                <a:off x="1609647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07C999A-9A31-7EBD-1C83-61BA41FF782B}"/>
                  </a:ext>
                </a:extLst>
              </p:cNvPr>
              <p:cNvSpPr/>
              <p:nvPr/>
            </p:nvSpPr>
            <p:spPr>
              <a:xfrm>
                <a:off x="2600876" y="4016263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E695ED3-7270-4FE2-65F5-2E982E2DFDF0}"/>
                  </a:ext>
                </a:extLst>
              </p:cNvPr>
              <p:cNvSpPr/>
              <p:nvPr/>
            </p:nvSpPr>
            <p:spPr>
              <a:xfrm>
                <a:off x="2124850" y="4487685"/>
                <a:ext cx="344140" cy="344140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连接符: 曲线 31">
                <a:extLst>
                  <a:ext uri="{FF2B5EF4-FFF2-40B4-BE49-F238E27FC236}">
                    <a16:creationId xmlns:a16="http://schemas.microsoft.com/office/drawing/2014/main" id="{9EA0ABA5-0DD1-4494-F5D9-188B80799C0E}"/>
                  </a:ext>
                </a:extLst>
              </p:cNvPr>
              <p:cNvCxnSpPr>
                <a:cxnSpLocks/>
                <a:stCxn id="29" idx="0"/>
                <a:endCxn id="30" idx="0"/>
              </p:cNvCxnSpPr>
              <p:nvPr/>
            </p:nvCxnSpPr>
            <p:spPr>
              <a:xfrm rot="5400000" flipH="1" flipV="1">
                <a:off x="2277331" y="3520649"/>
                <a:ext cx="12700" cy="991229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连接符: 曲线 32">
                <a:extLst>
                  <a:ext uri="{FF2B5EF4-FFF2-40B4-BE49-F238E27FC236}">
                    <a16:creationId xmlns:a16="http://schemas.microsoft.com/office/drawing/2014/main" id="{FAD6ED9E-00B6-7251-71BE-F8680E311FFF}"/>
                  </a:ext>
                </a:extLst>
              </p:cNvPr>
              <p:cNvCxnSpPr>
                <a:cxnSpLocks/>
                <a:stCxn id="30" idx="4"/>
                <a:endCxn id="31" idx="6"/>
              </p:cNvCxnSpPr>
              <p:nvPr/>
            </p:nvCxnSpPr>
            <p:spPr>
              <a:xfrm rot="5400000">
                <a:off x="2471292" y="4358101"/>
                <a:ext cx="299352" cy="303956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连接符: 曲线 33">
                <a:extLst>
                  <a:ext uri="{FF2B5EF4-FFF2-40B4-BE49-F238E27FC236}">
                    <a16:creationId xmlns:a16="http://schemas.microsoft.com/office/drawing/2014/main" id="{83020F87-81F4-68C5-9DE9-3590E6E97D88}"/>
                  </a:ext>
                </a:extLst>
              </p:cNvPr>
              <p:cNvCxnSpPr>
                <a:cxnSpLocks/>
                <a:stCxn id="31" idx="2"/>
                <a:endCxn id="29" idx="4"/>
              </p:cNvCxnSpPr>
              <p:nvPr/>
            </p:nvCxnSpPr>
            <p:spPr>
              <a:xfrm rot="10800000">
                <a:off x="1781718" y="4360403"/>
                <a:ext cx="343133" cy="299352"/>
              </a:xfrm>
              <a:prstGeom prst="curvedConnector2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BDDEC3F-5CCF-20F0-6663-3A65BA76431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461579" y="2861478"/>
            <a:ext cx="733037" cy="63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67BE7B-4048-0553-695B-C8D16FC20821}"/>
              </a:ext>
            </a:extLst>
          </p:cNvPr>
          <p:cNvSpPr/>
          <p:nvPr/>
        </p:nvSpPr>
        <p:spPr>
          <a:xfrm>
            <a:off x="8794137" y="3742419"/>
            <a:ext cx="2559663" cy="10178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Safety/Liveness Property</a:t>
            </a:r>
            <a:endParaRPr lang="zh-CN" altLang="en-US" sz="2400" b="1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036159-D119-48EC-2DCE-416A82611DA3}"/>
              </a:ext>
            </a:extLst>
          </p:cNvPr>
          <p:cNvCxnSpPr>
            <a:cxnSpLocks/>
            <a:stCxn id="5" idx="2"/>
            <a:endCxn id="40" idx="1"/>
          </p:cNvCxnSpPr>
          <p:nvPr/>
        </p:nvCxnSpPr>
        <p:spPr>
          <a:xfrm>
            <a:off x="2209333" y="3371038"/>
            <a:ext cx="1985283" cy="239895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F5BDC4E4-C8AC-9E6C-B7A5-01BEEF42C49B}"/>
              </a:ext>
            </a:extLst>
          </p:cNvPr>
          <p:cNvSpPr/>
          <p:nvPr/>
        </p:nvSpPr>
        <p:spPr>
          <a:xfrm rot="1228139">
            <a:off x="6997878" y="2664330"/>
            <a:ext cx="1850945" cy="12162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</a:t>
            </a:r>
            <a:endParaRPr lang="zh-CN" altLang="en-US" sz="2800" i="1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31271AE-BF87-6C0F-5B3E-374CADC0904C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5446863" y="3370408"/>
            <a:ext cx="0" cy="1890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6D3551CE-BF51-996B-A787-92852C52BEBA}"/>
              </a:ext>
            </a:extLst>
          </p:cNvPr>
          <p:cNvSpPr/>
          <p:nvPr/>
        </p:nvSpPr>
        <p:spPr>
          <a:xfrm>
            <a:off x="992169" y="3988733"/>
            <a:ext cx="3665219" cy="1017860"/>
          </a:xfrm>
          <a:prstGeom prst="wedgeRoundRectCallout">
            <a:avLst>
              <a:gd name="adj1" fmla="val 69183"/>
              <a:gd name="adj2" fmla="val -7150"/>
              <a:gd name="adj3" fmla="val 16667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i="1" dirty="0"/>
              <a:t>Deviations: sequences of env events not defined.</a:t>
            </a:r>
            <a:endParaRPr lang="zh-CN" altLang="en-US" sz="2400" i="1" dirty="0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C859897A-5E4F-A613-168C-7C81B675E847}"/>
              </a:ext>
            </a:extLst>
          </p:cNvPr>
          <p:cNvSpPr/>
          <p:nvPr/>
        </p:nvSpPr>
        <p:spPr>
          <a:xfrm rot="20204730">
            <a:off x="6973047" y="4652917"/>
            <a:ext cx="1850945" cy="12162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i="1" dirty="0"/>
              <a:t>satisfy?</a:t>
            </a:r>
            <a:endParaRPr lang="zh-CN" altLang="en-US" sz="2800" i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EE5DFE-D430-9A3B-D5A2-34D39EBB38A2}"/>
              </a:ext>
            </a:extLst>
          </p:cNvPr>
          <p:cNvGrpSpPr/>
          <p:nvPr/>
        </p:nvGrpSpPr>
        <p:grpSpPr>
          <a:xfrm>
            <a:off x="4194616" y="5261058"/>
            <a:ext cx="2504494" cy="1017860"/>
            <a:chOff x="4194616" y="5261058"/>
            <a:chExt cx="2504494" cy="101786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9162612-6FC0-213D-D451-9186ADCCD088}"/>
                </a:ext>
              </a:extLst>
            </p:cNvPr>
            <p:cNvGrpSpPr/>
            <p:nvPr/>
          </p:nvGrpSpPr>
          <p:grpSpPr>
            <a:xfrm>
              <a:off x="4194616" y="5261058"/>
              <a:ext cx="2504494" cy="1017860"/>
              <a:chOff x="5449277" y="2172772"/>
              <a:chExt cx="2504494" cy="1017860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FCF45BB-A17B-5D58-07FB-409863A31734}"/>
                  </a:ext>
                </a:extLst>
              </p:cNvPr>
              <p:cNvSpPr/>
              <p:nvPr/>
            </p:nvSpPr>
            <p:spPr>
              <a:xfrm>
                <a:off x="5449277" y="2172772"/>
                <a:ext cx="2504494" cy="1017860"/>
              </a:xfrm>
              <a:custGeom>
                <a:avLst/>
                <a:gdLst>
                  <a:gd name="connsiteX0" fmla="*/ 0 w 2504494"/>
                  <a:gd name="connsiteY0" fmla="*/ 169647 h 1017860"/>
                  <a:gd name="connsiteX1" fmla="*/ 169647 w 2504494"/>
                  <a:gd name="connsiteY1" fmla="*/ 0 h 1017860"/>
                  <a:gd name="connsiteX2" fmla="*/ 732599 w 2504494"/>
                  <a:gd name="connsiteY2" fmla="*/ 0 h 1017860"/>
                  <a:gd name="connsiteX3" fmla="*/ 1317203 w 2504494"/>
                  <a:gd name="connsiteY3" fmla="*/ 0 h 1017860"/>
                  <a:gd name="connsiteX4" fmla="*/ 1836851 w 2504494"/>
                  <a:gd name="connsiteY4" fmla="*/ 0 h 1017860"/>
                  <a:gd name="connsiteX5" fmla="*/ 2334847 w 2504494"/>
                  <a:gd name="connsiteY5" fmla="*/ 0 h 1017860"/>
                  <a:gd name="connsiteX6" fmla="*/ 2504494 w 2504494"/>
                  <a:gd name="connsiteY6" fmla="*/ 169647 h 1017860"/>
                  <a:gd name="connsiteX7" fmla="*/ 2504494 w 2504494"/>
                  <a:gd name="connsiteY7" fmla="*/ 848213 h 1017860"/>
                  <a:gd name="connsiteX8" fmla="*/ 2334847 w 2504494"/>
                  <a:gd name="connsiteY8" fmla="*/ 1017860 h 1017860"/>
                  <a:gd name="connsiteX9" fmla="*/ 1836851 w 2504494"/>
                  <a:gd name="connsiteY9" fmla="*/ 1017860 h 1017860"/>
                  <a:gd name="connsiteX10" fmla="*/ 1338855 w 2504494"/>
                  <a:gd name="connsiteY10" fmla="*/ 1017860 h 1017860"/>
                  <a:gd name="connsiteX11" fmla="*/ 862511 w 2504494"/>
                  <a:gd name="connsiteY11" fmla="*/ 1017860 h 1017860"/>
                  <a:gd name="connsiteX12" fmla="*/ 169647 w 2504494"/>
                  <a:gd name="connsiteY12" fmla="*/ 1017860 h 1017860"/>
                  <a:gd name="connsiteX13" fmla="*/ 0 w 2504494"/>
                  <a:gd name="connsiteY13" fmla="*/ 848213 h 1017860"/>
                  <a:gd name="connsiteX14" fmla="*/ 0 w 2504494"/>
                  <a:gd name="connsiteY14" fmla="*/ 169647 h 101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04494" h="1017860" fill="none" extrusionOk="0">
                    <a:moveTo>
                      <a:pt x="0" y="169647"/>
                    </a:moveTo>
                    <a:cubicBezTo>
                      <a:pt x="-4345" y="85731"/>
                      <a:pt x="75819" y="-19198"/>
                      <a:pt x="169647" y="0"/>
                    </a:cubicBezTo>
                    <a:cubicBezTo>
                      <a:pt x="355125" y="-27997"/>
                      <a:pt x="499152" y="25802"/>
                      <a:pt x="732599" y="0"/>
                    </a:cubicBezTo>
                    <a:cubicBezTo>
                      <a:pt x="966046" y="-25802"/>
                      <a:pt x="1178040" y="-1306"/>
                      <a:pt x="1317203" y="0"/>
                    </a:cubicBezTo>
                    <a:cubicBezTo>
                      <a:pt x="1456366" y="1306"/>
                      <a:pt x="1732562" y="5232"/>
                      <a:pt x="1836851" y="0"/>
                    </a:cubicBezTo>
                    <a:cubicBezTo>
                      <a:pt x="1941140" y="-5232"/>
                      <a:pt x="2193939" y="-3022"/>
                      <a:pt x="2334847" y="0"/>
                    </a:cubicBezTo>
                    <a:cubicBezTo>
                      <a:pt x="2437631" y="20113"/>
                      <a:pt x="2499645" y="71959"/>
                      <a:pt x="2504494" y="169647"/>
                    </a:cubicBezTo>
                    <a:cubicBezTo>
                      <a:pt x="2525052" y="460920"/>
                      <a:pt x="2511846" y="603313"/>
                      <a:pt x="2504494" y="848213"/>
                    </a:cubicBezTo>
                    <a:cubicBezTo>
                      <a:pt x="2497094" y="942536"/>
                      <a:pt x="2444666" y="1034582"/>
                      <a:pt x="2334847" y="1017860"/>
                    </a:cubicBezTo>
                    <a:cubicBezTo>
                      <a:pt x="2167437" y="1017859"/>
                      <a:pt x="1976942" y="1008739"/>
                      <a:pt x="1836851" y="1017860"/>
                    </a:cubicBezTo>
                    <a:cubicBezTo>
                      <a:pt x="1696760" y="1026981"/>
                      <a:pt x="1520736" y="1004561"/>
                      <a:pt x="1338855" y="1017860"/>
                    </a:cubicBezTo>
                    <a:cubicBezTo>
                      <a:pt x="1156974" y="1031159"/>
                      <a:pt x="1017114" y="1017617"/>
                      <a:pt x="862511" y="1017860"/>
                    </a:cubicBezTo>
                    <a:cubicBezTo>
                      <a:pt x="707908" y="1018103"/>
                      <a:pt x="402776" y="1038918"/>
                      <a:pt x="169647" y="1017860"/>
                    </a:cubicBezTo>
                    <a:cubicBezTo>
                      <a:pt x="81240" y="1013700"/>
                      <a:pt x="-4640" y="956619"/>
                      <a:pt x="0" y="848213"/>
                    </a:cubicBezTo>
                    <a:cubicBezTo>
                      <a:pt x="-19421" y="611218"/>
                      <a:pt x="23917" y="394669"/>
                      <a:pt x="0" y="169647"/>
                    </a:cubicBezTo>
                    <a:close/>
                  </a:path>
                  <a:path w="2504494" h="1017860" stroke="0" extrusionOk="0">
                    <a:moveTo>
                      <a:pt x="0" y="169647"/>
                    </a:moveTo>
                    <a:cubicBezTo>
                      <a:pt x="-3320" y="74268"/>
                      <a:pt x="82609" y="-5354"/>
                      <a:pt x="169647" y="0"/>
                    </a:cubicBezTo>
                    <a:cubicBezTo>
                      <a:pt x="321005" y="2841"/>
                      <a:pt x="428525" y="23686"/>
                      <a:pt x="645991" y="0"/>
                    </a:cubicBezTo>
                    <a:cubicBezTo>
                      <a:pt x="863457" y="-23686"/>
                      <a:pt x="1004599" y="-22036"/>
                      <a:pt x="1122335" y="0"/>
                    </a:cubicBezTo>
                    <a:cubicBezTo>
                      <a:pt x="1240071" y="22036"/>
                      <a:pt x="1487039" y="-17856"/>
                      <a:pt x="1685287" y="0"/>
                    </a:cubicBezTo>
                    <a:cubicBezTo>
                      <a:pt x="1883535" y="17856"/>
                      <a:pt x="2156184" y="20586"/>
                      <a:pt x="2334847" y="0"/>
                    </a:cubicBezTo>
                    <a:cubicBezTo>
                      <a:pt x="2433384" y="-15771"/>
                      <a:pt x="2519666" y="79390"/>
                      <a:pt x="2504494" y="169647"/>
                    </a:cubicBezTo>
                    <a:cubicBezTo>
                      <a:pt x="2502349" y="317220"/>
                      <a:pt x="2483003" y="647862"/>
                      <a:pt x="2504494" y="848213"/>
                    </a:cubicBezTo>
                    <a:cubicBezTo>
                      <a:pt x="2512696" y="936183"/>
                      <a:pt x="2432376" y="1002394"/>
                      <a:pt x="2334847" y="1017860"/>
                    </a:cubicBezTo>
                    <a:cubicBezTo>
                      <a:pt x="2199483" y="1024424"/>
                      <a:pt x="2082062" y="1015178"/>
                      <a:pt x="1858503" y="1017860"/>
                    </a:cubicBezTo>
                    <a:cubicBezTo>
                      <a:pt x="1634944" y="1020542"/>
                      <a:pt x="1485236" y="1011580"/>
                      <a:pt x="1382159" y="1017860"/>
                    </a:cubicBezTo>
                    <a:cubicBezTo>
                      <a:pt x="1279082" y="1024140"/>
                      <a:pt x="1081538" y="1026692"/>
                      <a:pt x="884163" y="1017860"/>
                    </a:cubicBezTo>
                    <a:cubicBezTo>
                      <a:pt x="686788" y="1009028"/>
                      <a:pt x="321814" y="1013161"/>
                      <a:pt x="169647" y="1017860"/>
                    </a:cubicBezTo>
                    <a:cubicBezTo>
                      <a:pt x="62344" y="1018464"/>
                      <a:pt x="2812" y="924400"/>
                      <a:pt x="0" y="848213"/>
                    </a:cubicBezTo>
                    <a:cubicBezTo>
                      <a:pt x="9198" y="705010"/>
                      <a:pt x="-12259" y="363283"/>
                      <a:pt x="0" y="169647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42869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b="1" dirty="0"/>
                  <a:t>Actual</a:t>
                </a:r>
              </a:p>
              <a:p>
                <a:r>
                  <a:rPr lang="en-US" altLang="zh-CN" sz="2400" b="1" dirty="0"/>
                  <a:t>Env.</a:t>
                </a:r>
                <a:endParaRPr lang="zh-CN" altLang="en-US" sz="2400" b="1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0CD5D071-4562-1B23-2D3F-7F6B0B11476B}"/>
                  </a:ext>
                </a:extLst>
              </p:cNvPr>
              <p:cNvGrpSpPr/>
              <p:nvPr/>
            </p:nvGrpSpPr>
            <p:grpSpPr>
              <a:xfrm>
                <a:off x="6975465" y="2503915"/>
                <a:ext cx="904552" cy="556746"/>
                <a:chOff x="1609647" y="4009914"/>
                <a:chExt cx="1335369" cy="821911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96EDBDA0-5BF6-04CE-0631-5599FD0A7906}"/>
                    </a:ext>
                  </a:extLst>
                </p:cNvPr>
                <p:cNvSpPr/>
                <p:nvPr/>
              </p:nvSpPr>
              <p:spPr>
                <a:xfrm>
                  <a:off x="1609647" y="4016263"/>
                  <a:ext cx="344139" cy="344141"/>
                </a:xfrm>
                <a:custGeom>
                  <a:avLst/>
                  <a:gdLst>
                    <a:gd name="connsiteX0" fmla="*/ 0 w 344139"/>
                    <a:gd name="connsiteY0" fmla="*/ 172071 h 344141"/>
                    <a:gd name="connsiteX1" fmla="*/ 172070 w 344139"/>
                    <a:gd name="connsiteY1" fmla="*/ 0 h 344141"/>
                    <a:gd name="connsiteX2" fmla="*/ 344140 w 344139"/>
                    <a:gd name="connsiteY2" fmla="*/ 172071 h 344141"/>
                    <a:gd name="connsiteX3" fmla="*/ 172070 w 344139"/>
                    <a:gd name="connsiteY3" fmla="*/ 344142 h 344141"/>
                    <a:gd name="connsiteX4" fmla="*/ 0 w 344139"/>
                    <a:gd name="connsiteY4" fmla="*/ 172071 h 344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39" h="344141" fill="none" extrusionOk="0">
                      <a:moveTo>
                        <a:pt x="0" y="172071"/>
                      </a:moveTo>
                      <a:cubicBezTo>
                        <a:pt x="-4183" y="80839"/>
                        <a:pt x="69121" y="-18677"/>
                        <a:pt x="172070" y="0"/>
                      </a:cubicBezTo>
                      <a:cubicBezTo>
                        <a:pt x="253169" y="-6179"/>
                        <a:pt x="345228" y="80551"/>
                        <a:pt x="344140" y="172071"/>
                      </a:cubicBezTo>
                      <a:cubicBezTo>
                        <a:pt x="361924" y="261897"/>
                        <a:pt x="276791" y="350166"/>
                        <a:pt x="172070" y="344142"/>
                      </a:cubicBezTo>
                      <a:cubicBezTo>
                        <a:pt x="93405" y="358979"/>
                        <a:pt x="3688" y="271815"/>
                        <a:pt x="0" y="172071"/>
                      </a:cubicBezTo>
                      <a:close/>
                    </a:path>
                    <a:path w="344139" h="344141" stroke="0" extrusionOk="0">
                      <a:moveTo>
                        <a:pt x="0" y="172071"/>
                      </a:moveTo>
                      <a:cubicBezTo>
                        <a:pt x="-8975" y="81305"/>
                        <a:pt x="82299" y="-12989"/>
                        <a:pt x="172070" y="0"/>
                      </a:cubicBezTo>
                      <a:cubicBezTo>
                        <a:pt x="280077" y="-17923"/>
                        <a:pt x="363371" y="83478"/>
                        <a:pt x="344140" y="172071"/>
                      </a:cubicBezTo>
                      <a:cubicBezTo>
                        <a:pt x="351685" y="251321"/>
                        <a:pt x="270382" y="341831"/>
                        <a:pt x="172070" y="344142"/>
                      </a:cubicBezTo>
                      <a:cubicBezTo>
                        <a:pt x="68452" y="322110"/>
                        <a:pt x="-7307" y="282970"/>
                        <a:pt x="0" y="172071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21090335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634A3FED-8228-0AD5-DD83-594B83BD2657}"/>
                    </a:ext>
                  </a:extLst>
                </p:cNvPr>
                <p:cNvSpPr/>
                <p:nvPr/>
              </p:nvSpPr>
              <p:spPr>
                <a:xfrm>
                  <a:off x="2600876" y="4016263"/>
                  <a:ext cx="344140" cy="344140"/>
                </a:xfrm>
                <a:custGeom>
                  <a:avLst/>
                  <a:gdLst>
                    <a:gd name="connsiteX0" fmla="*/ 0 w 344140"/>
                    <a:gd name="connsiteY0" fmla="*/ 172070 h 344140"/>
                    <a:gd name="connsiteX1" fmla="*/ 172070 w 344140"/>
                    <a:gd name="connsiteY1" fmla="*/ 0 h 344140"/>
                    <a:gd name="connsiteX2" fmla="*/ 344140 w 344140"/>
                    <a:gd name="connsiteY2" fmla="*/ 172070 h 344140"/>
                    <a:gd name="connsiteX3" fmla="*/ 172070 w 344140"/>
                    <a:gd name="connsiteY3" fmla="*/ 344140 h 344140"/>
                    <a:gd name="connsiteX4" fmla="*/ 0 w 344140"/>
                    <a:gd name="connsiteY4" fmla="*/ 172070 h 3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40" h="344140" fill="none" extrusionOk="0">
                      <a:moveTo>
                        <a:pt x="0" y="172070"/>
                      </a:moveTo>
                      <a:cubicBezTo>
                        <a:pt x="4192" y="66268"/>
                        <a:pt x="78416" y="13191"/>
                        <a:pt x="172070" y="0"/>
                      </a:cubicBezTo>
                      <a:cubicBezTo>
                        <a:pt x="274473" y="-12293"/>
                        <a:pt x="346835" y="71845"/>
                        <a:pt x="344140" y="172070"/>
                      </a:cubicBezTo>
                      <a:cubicBezTo>
                        <a:pt x="329816" y="285696"/>
                        <a:pt x="268868" y="345878"/>
                        <a:pt x="172070" y="344140"/>
                      </a:cubicBezTo>
                      <a:cubicBezTo>
                        <a:pt x="58691" y="348297"/>
                        <a:pt x="-2790" y="246908"/>
                        <a:pt x="0" y="172070"/>
                      </a:cubicBezTo>
                      <a:close/>
                    </a:path>
                    <a:path w="344140" h="344140" stroke="0" extrusionOk="0">
                      <a:moveTo>
                        <a:pt x="0" y="172070"/>
                      </a:moveTo>
                      <a:cubicBezTo>
                        <a:pt x="1353" y="83069"/>
                        <a:pt x="81051" y="-9862"/>
                        <a:pt x="172070" y="0"/>
                      </a:cubicBezTo>
                      <a:cubicBezTo>
                        <a:pt x="255152" y="-2452"/>
                        <a:pt x="342598" y="72289"/>
                        <a:pt x="344140" y="172070"/>
                      </a:cubicBezTo>
                      <a:cubicBezTo>
                        <a:pt x="347826" y="274258"/>
                        <a:pt x="259848" y="366593"/>
                        <a:pt x="172070" y="344140"/>
                      </a:cubicBezTo>
                      <a:cubicBezTo>
                        <a:pt x="71695" y="336072"/>
                        <a:pt x="-5806" y="251977"/>
                        <a:pt x="0" y="17207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737693893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4871F32-5A4A-465D-8F2C-9AE338874461}"/>
                    </a:ext>
                  </a:extLst>
                </p:cNvPr>
                <p:cNvSpPr/>
                <p:nvPr/>
              </p:nvSpPr>
              <p:spPr>
                <a:xfrm>
                  <a:off x="2124850" y="4487685"/>
                  <a:ext cx="344140" cy="344140"/>
                </a:xfrm>
                <a:custGeom>
                  <a:avLst/>
                  <a:gdLst>
                    <a:gd name="connsiteX0" fmla="*/ 0 w 344140"/>
                    <a:gd name="connsiteY0" fmla="*/ 172070 h 344140"/>
                    <a:gd name="connsiteX1" fmla="*/ 172070 w 344140"/>
                    <a:gd name="connsiteY1" fmla="*/ 0 h 344140"/>
                    <a:gd name="connsiteX2" fmla="*/ 344140 w 344140"/>
                    <a:gd name="connsiteY2" fmla="*/ 172070 h 344140"/>
                    <a:gd name="connsiteX3" fmla="*/ 172070 w 344140"/>
                    <a:gd name="connsiteY3" fmla="*/ 344140 h 344140"/>
                    <a:gd name="connsiteX4" fmla="*/ 0 w 344140"/>
                    <a:gd name="connsiteY4" fmla="*/ 172070 h 34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140" h="344140" fill="none" extrusionOk="0">
                      <a:moveTo>
                        <a:pt x="0" y="172070"/>
                      </a:moveTo>
                      <a:cubicBezTo>
                        <a:pt x="-3529" y="70351"/>
                        <a:pt x="65577" y="16613"/>
                        <a:pt x="172070" y="0"/>
                      </a:cubicBezTo>
                      <a:cubicBezTo>
                        <a:pt x="253577" y="6615"/>
                        <a:pt x="363602" y="68020"/>
                        <a:pt x="344140" y="172070"/>
                      </a:cubicBezTo>
                      <a:cubicBezTo>
                        <a:pt x="337822" y="285854"/>
                        <a:pt x="254938" y="361636"/>
                        <a:pt x="172070" y="344140"/>
                      </a:cubicBezTo>
                      <a:cubicBezTo>
                        <a:pt x="79155" y="347564"/>
                        <a:pt x="-3676" y="276919"/>
                        <a:pt x="0" y="172070"/>
                      </a:cubicBezTo>
                      <a:close/>
                    </a:path>
                    <a:path w="344140" h="344140" stroke="0" extrusionOk="0">
                      <a:moveTo>
                        <a:pt x="0" y="172070"/>
                      </a:moveTo>
                      <a:cubicBezTo>
                        <a:pt x="16549" y="68287"/>
                        <a:pt x="73479" y="-3201"/>
                        <a:pt x="172070" y="0"/>
                      </a:cubicBezTo>
                      <a:cubicBezTo>
                        <a:pt x="272483" y="3100"/>
                        <a:pt x="342401" y="100559"/>
                        <a:pt x="344140" y="172070"/>
                      </a:cubicBezTo>
                      <a:cubicBezTo>
                        <a:pt x="340635" y="261378"/>
                        <a:pt x="261156" y="345858"/>
                        <a:pt x="172070" y="344140"/>
                      </a:cubicBezTo>
                      <a:cubicBezTo>
                        <a:pt x="75201" y="341561"/>
                        <a:pt x="14409" y="252770"/>
                        <a:pt x="0" y="17207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3236337725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连接符: 曲线 44">
                  <a:extLst>
                    <a:ext uri="{FF2B5EF4-FFF2-40B4-BE49-F238E27FC236}">
                      <a16:creationId xmlns:a16="http://schemas.microsoft.com/office/drawing/2014/main" id="{45AEAC8D-AED5-680E-9B43-1C998481844D}"/>
                    </a:ext>
                  </a:extLst>
                </p:cNvPr>
                <p:cNvCxnSpPr>
                  <a:cxnSpLocks/>
                  <a:stCxn id="42" idx="0"/>
                  <a:endCxn id="43" idx="0"/>
                </p:cNvCxnSpPr>
                <p:nvPr/>
              </p:nvCxnSpPr>
              <p:spPr>
                <a:xfrm rot="5400000" flipH="1" flipV="1">
                  <a:off x="2277331" y="3520649"/>
                  <a:ext cx="12700" cy="991229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连接符: 曲线 45">
                  <a:extLst>
                    <a:ext uri="{FF2B5EF4-FFF2-40B4-BE49-F238E27FC236}">
                      <a16:creationId xmlns:a16="http://schemas.microsoft.com/office/drawing/2014/main" id="{49A82A74-6B29-B980-04F3-004AADBC4BE5}"/>
                    </a:ext>
                  </a:extLst>
                </p:cNvPr>
                <p:cNvCxnSpPr>
                  <a:cxnSpLocks/>
                  <a:stCxn id="43" idx="4"/>
                  <a:endCxn id="44" idx="6"/>
                </p:cNvCxnSpPr>
                <p:nvPr/>
              </p:nvCxnSpPr>
              <p:spPr>
                <a:xfrm rot="5400000">
                  <a:off x="2471292" y="4358101"/>
                  <a:ext cx="299352" cy="303956"/>
                </a:xfrm>
                <a:prstGeom prst="curvedConnector2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连接符: 曲线 46">
                  <a:extLst>
                    <a:ext uri="{FF2B5EF4-FFF2-40B4-BE49-F238E27FC236}">
                      <a16:creationId xmlns:a16="http://schemas.microsoft.com/office/drawing/2014/main" id="{4D73272B-284E-12D5-BEB5-475CD13AEAB1}"/>
                    </a:ext>
                  </a:extLst>
                </p:cNvPr>
                <p:cNvCxnSpPr>
                  <a:cxnSpLocks/>
                  <a:stCxn id="44" idx="2"/>
                  <a:endCxn id="42" idx="4"/>
                </p:cNvCxnSpPr>
                <p:nvPr/>
              </p:nvCxnSpPr>
              <p:spPr>
                <a:xfrm rot="10800000">
                  <a:off x="1781718" y="4360403"/>
                  <a:ext cx="343133" cy="299352"/>
                </a:xfrm>
                <a:prstGeom prst="curvedConnector2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39D2F89-268A-69AA-1F51-D3CF56F9360B}"/>
                </a:ext>
              </a:extLst>
            </p:cNvPr>
            <p:cNvSpPr/>
            <p:nvPr/>
          </p:nvSpPr>
          <p:spPr>
            <a:xfrm>
              <a:off x="5361852" y="5915833"/>
              <a:ext cx="233113" cy="233114"/>
            </a:xfrm>
            <a:custGeom>
              <a:avLst/>
              <a:gdLst>
                <a:gd name="connsiteX0" fmla="*/ 0 w 233113"/>
                <a:gd name="connsiteY0" fmla="*/ 116557 h 233114"/>
                <a:gd name="connsiteX1" fmla="*/ 116557 w 233113"/>
                <a:gd name="connsiteY1" fmla="*/ 0 h 233114"/>
                <a:gd name="connsiteX2" fmla="*/ 233114 w 233113"/>
                <a:gd name="connsiteY2" fmla="*/ 116557 h 233114"/>
                <a:gd name="connsiteX3" fmla="*/ 116557 w 233113"/>
                <a:gd name="connsiteY3" fmla="*/ 233114 h 233114"/>
                <a:gd name="connsiteX4" fmla="*/ 0 w 233113"/>
                <a:gd name="connsiteY4" fmla="*/ 116557 h 23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3" h="233114" fill="none" extrusionOk="0">
                  <a:moveTo>
                    <a:pt x="0" y="116557"/>
                  </a:moveTo>
                  <a:cubicBezTo>
                    <a:pt x="-6205" y="57821"/>
                    <a:pt x="51024" y="-2737"/>
                    <a:pt x="116557" y="0"/>
                  </a:cubicBezTo>
                  <a:cubicBezTo>
                    <a:pt x="171435" y="-4210"/>
                    <a:pt x="234712" y="57341"/>
                    <a:pt x="233114" y="116557"/>
                  </a:cubicBezTo>
                  <a:cubicBezTo>
                    <a:pt x="242693" y="178126"/>
                    <a:pt x="188922" y="238083"/>
                    <a:pt x="116557" y="233114"/>
                  </a:cubicBezTo>
                  <a:cubicBezTo>
                    <a:pt x="61620" y="241668"/>
                    <a:pt x="9220" y="192709"/>
                    <a:pt x="0" y="116557"/>
                  </a:cubicBezTo>
                  <a:close/>
                </a:path>
                <a:path w="233113" h="233114" stroke="0" extrusionOk="0">
                  <a:moveTo>
                    <a:pt x="0" y="116557"/>
                  </a:moveTo>
                  <a:cubicBezTo>
                    <a:pt x="-14283" y="58973"/>
                    <a:pt x="56950" y="-11767"/>
                    <a:pt x="116557" y="0"/>
                  </a:cubicBezTo>
                  <a:cubicBezTo>
                    <a:pt x="185915" y="-6887"/>
                    <a:pt x="239932" y="54467"/>
                    <a:pt x="233114" y="116557"/>
                  </a:cubicBezTo>
                  <a:cubicBezTo>
                    <a:pt x="233900" y="179286"/>
                    <a:pt x="188300" y="227921"/>
                    <a:pt x="116557" y="233114"/>
                  </a:cubicBezTo>
                  <a:cubicBezTo>
                    <a:pt x="46896" y="219545"/>
                    <a:pt x="-4471" y="190638"/>
                    <a:pt x="0" y="116557"/>
                  </a:cubicBezTo>
                  <a:close/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1090335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1C56379F-46D9-2F25-24BE-2095B1E93764}"/>
                </a:ext>
              </a:extLst>
            </p:cNvPr>
            <p:cNvCxnSpPr>
              <a:cxnSpLocks/>
              <a:stCxn id="44" idx="2"/>
              <a:endCxn id="12" idx="6"/>
            </p:cNvCxnSpPr>
            <p:nvPr/>
          </p:nvCxnSpPr>
          <p:spPr>
            <a:xfrm rot="10800000">
              <a:off x="5594966" y="6032390"/>
              <a:ext cx="474827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9BB91637-E9BB-23B5-B334-512158389A47}"/>
                </a:ext>
              </a:extLst>
            </p:cNvPr>
            <p:cNvCxnSpPr>
              <a:cxnSpLocks/>
              <a:stCxn id="12" idx="0"/>
              <a:endCxn id="42" idx="2"/>
            </p:cNvCxnSpPr>
            <p:nvPr/>
          </p:nvCxnSpPr>
          <p:spPr>
            <a:xfrm rot="5400000" flipH="1" flipV="1">
              <a:off x="5498219" y="5693249"/>
              <a:ext cx="202774" cy="242395"/>
            </a:xfrm>
            <a:prstGeom prst="curved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66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61" grpId="0" animBg="1"/>
      <p:bldP spid="6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4DFBA-B9CA-7A5C-660B-54FC207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Wrapper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9B099-FF5A-F76D-6257-6D560260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81998FD-DD48-1BE4-5455-0C5EEDDAA7C6}"/>
              </a:ext>
            </a:extLst>
          </p:cNvPr>
          <p:cNvGrpSpPr/>
          <p:nvPr/>
        </p:nvGrpSpPr>
        <p:grpSpPr>
          <a:xfrm>
            <a:off x="564098" y="2086502"/>
            <a:ext cx="11063804" cy="3381096"/>
            <a:chOff x="278856" y="2162073"/>
            <a:chExt cx="11063804" cy="3381096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B78B6F34-11FD-62BC-16BF-6CC4C95F18F4}"/>
                </a:ext>
              </a:extLst>
            </p:cNvPr>
            <p:cNvGrpSpPr/>
            <p:nvPr/>
          </p:nvGrpSpPr>
          <p:grpSpPr>
            <a:xfrm>
              <a:off x="932302" y="2162073"/>
              <a:ext cx="3600995" cy="972376"/>
              <a:chOff x="76200" y="1119431"/>
              <a:chExt cx="3600995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406BCC01-D88D-5803-4F96-8D3C9CE5397D}"/>
                      </a:ext>
                    </a:extLst>
                  </p:cNvPr>
                  <p:cNvSpPr/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System (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95FBB95E-3DD4-B898-26B3-A39D0BB2EC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  <a:blipFill>
                    <a:blip r:embed="rId2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: Folded Corner 6">
                    <a:extLst>
                      <a:ext uri="{FF2B5EF4-FFF2-40B4-BE49-F238E27FC236}">
                        <a16:creationId xmlns:a16="http://schemas.microsoft.com/office/drawing/2014/main" id="{7F6A621C-1750-B25C-9E84-CAB66DEFB2A6}"/>
                      </a:ext>
                    </a:extLst>
                  </p:cNvPr>
                  <p:cNvSpPr/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Env</a:t>
                    </a:r>
                  </a:p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Rectangle: Folded Corner 6">
                    <a:extLst>
                      <a:ext uri="{FF2B5EF4-FFF2-40B4-BE49-F238E27FC236}">
                        <a16:creationId xmlns:a16="http://schemas.microsoft.com/office/drawing/2014/main" id="{CEA42AA7-C86A-F690-7209-D99DAFAE9A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  <a:blipFill>
                    <a:blip r:embed="rId3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: Folded Corner 7">
                    <a:extLst>
                      <a:ext uri="{FF2B5EF4-FFF2-40B4-BE49-F238E27FC236}">
                        <a16:creationId xmlns:a16="http://schemas.microsoft.com/office/drawing/2014/main" id="{9001F1A3-4381-2069-581D-1EBF6CB30FCA}"/>
                      </a:ext>
                    </a:extLst>
                  </p:cNvPr>
                  <p:cNvSpPr/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Property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Rectangle: Folded Corner 7">
                    <a:extLst>
                      <a:ext uri="{FF2B5EF4-FFF2-40B4-BE49-F238E27FC236}">
                        <a16:creationId xmlns:a16="http://schemas.microsoft.com/office/drawing/2014/main" id="{F8BE3B9F-3234-D9EC-C3E2-D7AEBD2BB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  <a:blipFill>
                    <a:blip r:embed="rId4"/>
                    <a:stretch>
                      <a:fillRect l="-2326" t="-9821" r="-5814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193556-A155-0B90-BA18-6043BAE56C57}"/>
                  </a:ext>
                </a:extLst>
              </p:cNvPr>
              <p:cNvSpPr/>
              <p:nvPr/>
            </p:nvSpPr>
            <p:spPr>
              <a:xfrm>
                <a:off x="76200" y="1119431"/>
                <a:ext cx="3600995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24854D98-E062-C441-7117-921BF6C17F75}"/>
                </a:ext>
              </a:extLst>
            </p:cNvPr>
            <p:cNvGrpSpPr/>
            <p:nvPr/>
          </p:nvGrpSpPr>
          <p:grpSpPr>
            <a:xfrm>
              <a:off x="278856" y="4570793"/>
              <a:ext cx="4907886" cy="972376"/>
              <a:chOff x="2254915" y="5395294"/>
              <a:chExt cx="4907886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: Folded Corner 28">
                    <a:extLst>
                      <a:ext uri="{FF2B5EF4-FFF2-40B4-BE49-F238E27FC236}">
                        <a16:creationId xmlns:a16="http://schemas.microsoft.com/office/drawing/2014/main" id="{67457631-2498-4AE1-0C36-62CC1558B513}"/>
                      </a:ext>
                    </a:extLst>
                  </p:cNvPr>
                  <p:cNvSpPr/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Intolerable Dev. (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7" name="Rectangle: Folded Corner 66">
                    <a:extLst>
                      <a:ext uri="{FF2B5EF4-FFF2-40B4-BE49-F238E27FC236}">
                        <a16:creationId xmlns:a16="http://schemas.microsoft.com/office/drawing/2014/main" id="{3A87CA6F-A1BD-DB6A-B686-DA3B396890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  <a:blipFill>
                    <a:blip r:embed="rId12"/>
                    <a:stretch>
                      <a:fillRect l="-4040" t="-9735" r="-6061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: Folded Corner 29">
                    <a:extLst>
                      <a:ext uri="{FF2B5EF4-FFF2-40B4-BE49-F238E27FC236}">
                        <a16:creationId xmlns:a16="http://schemas.microsoft.com/office/drawing/2014/main" id="{3743ABC2-AF45-10EA-8E8D-4C372BB11DF2}"/>
                      </a:ext>
                    </a:extLst>
                  </p:cNvPr>
                  <p:cNvSpPr/>
                  <p:nvPr/>
                </p:nvSpPr>
                <p:spPr>
                  <a:xfrm>
                    <a:off x="3690061" y="5542731"/>
                    <a:ext cx="1481442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Pref. Behaviors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30" name="Rectangle: Folded Corner 29">
                    <a:extLst>
                      <a:ext uri="{FF2B5EF4-FFF2-40B4-BE49-F238E27FC236}">
                        <a16:creationId xmlns:a16="http://schemas.microsoft.com/office/drawing/2014/main" id="{9B1A3DB0-84FA-A7A5-E78F-E085C2FDAD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061" y="5542731"/>
                    <a:ext cx="1481442" cy="675856"/>
                  </a:xfrm>
                  <a:prstGeom prst="foldedCorner">
                    <a:avLst/>
                  </a:prstGeom>
                  <a:blipFill>
                    <a:blip r:embed="rId13"/>
                    <a:stretch>
                      <a:fillRect l="-2823" t="-9735" r="-1613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: Folded Corner 30">
                    <a:extLst>
                      <a:ext uri="{FF2B5EF4-FFF2-40B4-BE49-F238E27FC236}">
                        <a16:creationId xmlns:a16="http://schemas.microsoft.com/office/drawing/2014/main" id="{7CFA3A9A-D209-3339-1C7E-C0FB580750A4}"/>
                      </a:ext>
                    </a:extLst>
                  </p:cNvPr>
                  <p:cNvSpPr/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Ctrl./Obs. Events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31" name="Rectangle: Folded Corner 30">
                    <a:extLst>
                      <a:ext uri="{FF2B5EF4-FFF2-40B4-BE49-F238E27FC236}">
                        <a16:creationId xmlns:a16="http://schemas.microsoft.com/office/drawing/2014/main" id="{26DC9547-B9A1-E517-3B54-AC3D68E940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  <a:blipFill>
                    <a:blip r:embed="rId14"/>
                    <a:stretch>
                      <a:fillRect t="-9735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ectangle: Rounded Corners 31">
                <a:extLst>
                  <a:ext uri="{FF2B5EF4-FFF2-40B4-BE49-F238E27FC236}">
                    <a16:creationId xmlns:a16="http://schemas.microsoft.com/office/drawing/2014/main" id="{B6282C81-3DC9-D15E-D150-54ECB5647931}"/>
                  </a:ext>
                </a:extLst>
              </p:cNvPr>
              <p:cNvSpPr/>
              <p:nvPr/>
            </p:nvSpPr>
            <p:spPr>
              <a:xfrm>
                <a:off x="2254915" y="5395294"/>
                <a:ext cx="4907886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Folded Corner 35">
                  <a:extLst>
                    <a:ext uri="{FF2B5EF4-FFF2-40B4-BE49-F238E27FC236}">
                      <a16:creationId xmlns:a16="http://schemas.microsoft.com/office/drawing/2014/main" id="{0B9FE3E7-2F6E-44CC-0BE7-261A7A662745}"/>
                    </a:ext>
                  </a:extLst>
                </p:cNvPr>
                <p:cNvSpPr/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Optimal new designs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: Folded Corner 35">
                  <a:extLst>
                    <a:ext uri="{FF2B5EF4-FFF2-40B4-BE49-F238E27FC236}">
                      <a16:creationId xmlns:a16="http://schemas.microsoft.com/office/drawing/2014/main" id="{0B9FE3E7-2F6E-44CC-0BE7-261A7A6627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  <a:blipFill>
                  <a:blip r:embed="rId15"/>
                  <a:stretch>
                    <a:fillRect t="-9735" b="-17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or: Elbow 36">
              <a:extLst>
                <a:ext uri="{FF2B5EF4-FFF2-40B4-BE49-F238E27FC236}">
                  <a16:creationId xmlns:a16="http://schemas.microsoft.com/office/drawing/2014/main" id="{E04C09BE-8828-6A56-3BF7-5DE36ACA1D1F}"/>
                </a:ext>
              </a:extLst>
            </p:cNvPr>
            <p:cNvCxnSpPr>
              <a:cxnSpLocks/>
              <a:stCxn id="14" idx="0"/>
              <a:endCxn id="19" idx="1"/>
            </p:cNvCxnSpPr>
            <p:nvPr/>
          </p:nvCxnSpPr>
          <p:spPr>
            <a:xfrm rot="5400000" flipH="1" flipV="1">
              <a:off x="3600369" y="2840805"/>
              <a:ext cx="862419" cy="259755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43">
              <a:extLst>
                <a:ext uri="{FF2B5EF4-FFF2-40B4-BE49-F238E27FC236}">
                  <a16:creationId xmlns:a16="http://schemas.microsoft.com/office/drawing/2014/main" id="{2A47A9AE-3025-0471-4A90-D266BB454724}"/>
                </a:ext>
              </a:extLst>
            </p:cNvPr>
            <p:cNvGrpSpPr/>
            <p:nvPr/>
          </p:nvGrpSpPr>
          <p:grpSpPr>
            <a:xfrm>
              <a:off x="5186742" y="2961160"/>
              <a:ext cx="6155918" cy="1484765"/>
              <a:chOff x="3677195" y="3087114"/>
              <a:chExt cx="6155918" cy="1484765"/>
            </a:xfrm>
          </p:grpSpPr>
          <p:sp>
            <p:nvSpPr>
              <p:cNvPr id="18" name="Rectangle: Rounded Corners 1">
                <a:extLst>
                  <a:ext uri="{FF2B5EF4-FFF2-40B4-BE49-F238E27FC236}">
                    <a16:creationId xmlns:a16="http://schemas.microsoft.com/office/drawing/2014/main" id="{0A7F58AE-BF8F-680D-62BD-D60D993399FF}"/>
                  </a:ext>
                </a:extLst>
              </p:cNvPr>
              <p:cNvSpPr/>
              <p:nvPr/>
            </p:nvSpPr>
            <p:spPr>
              <a:xfrm>
                <a:off x="3677195" y="3087114"/>
                <a:ext cx="6155918" cy="1484765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E8FC8599-6B43-391E-B727-6C1F9D2BD763}"/>
                  </a:ext>
                </a:extLst>
              </p:cNvPr>
              <p:cNvSpPr/>
              <p:nvPr/>
            </p:nvSpPr>
            <p:spPr>
              <a:xfrm>
                <a:off x="3820810" y="3317692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Optimizer</a:t>
                </a:r>
              </a:p>
            </p:txBody>
          </p: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029D74C5-17F4-1449-23E4-286D889502DF}"/>
                  </a:ext>
                </a:extLst>
              </p:cNvPr>
              <p:cNvSpPr/>
              <p:nvPr/>
            </p:nvSpPr>
            <p:spPr>
              <a:xfrm>
                <a:off x="7963611" y="3317690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Supervisory Control Synthesis</a:t>
                </a:r>
              </a:p>
            </p:txBody>
          </p:sp>
          <p:cxnSp>
            <p:nvCxnSpPr>
              <p:cNvPr id="21" name="Straight Arrow Connector 32">
                <a:extLst>
                  <a:ext uri="{FF2B5EF4-FFF2-40B4-BE49-F238E27FC236}">
                    <a16:creationId xmlns:a16="http://schemas.microsoft.com/office/drawing/2014/main" id="{01D4801B-3588-ECFE-42C5-EDF2FA544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7328" y="3775545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33">
                    <a:extLst>
                      <a:ext uri="{FF2B5EF4-FFF2-40B4-BE49-F238E27FC236}">
                        <a16:creationId xmlns:a16="http://schemas.microsoft.com/office/drawing/2014/main" id="{ACACA8FB-E403-02C8-C87D-AE5C44155188}"/>
                      </a:ext>
                    </a:extLst>
                  </p:cNvPr>
                  <p:cNvSpPr txBox="1"/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)⊆(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99BE3BD-FA24-AEC2-224A-A5C873E34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34">
                    <a:extLst>
                      <a:ext uri="{FF2B5EF4-FFF2-40B4-BE49-F238E27FC236}">
                        <a16:creationId xmlns:a16="http://schemas.microsoft.com/office/drawing/2014/main" id="{6966F4F5-0394-834A-1EDE-E3FF1F6B9D9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Candidate Solution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</m:oMath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BF85717-59AF-E26C-3043-139A09349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77">
                <a:extLst>
                  <a:ext uri="{FF2B5EF4-FFF2-40B4-BE49-F238E27FC236}">
                    <a16:creationId xmlns:a16="http://schemas.microsoft.com/office/drawing/2014/main" id="{4C6A6367-8CFF-6B62-367F-4EEED1E5BC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7328" y="3945358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46">
              <a:extLst>
                <a:ext uri="{FF2B5EF4-FFF2-40B4-BE49-F238E27FC236}">
                  <a16:creationId xmlns:a16="http://schemas.microsoft.com/office/drawing/2014/main" id="{05B1779F-A5B2-6E0C-E6A2-E7DCD2275D99}"/>
                </a:ext>
              </a:extLst>
            </p:cNvPr>
            <p:cNvCxnSpPr>
              <a:stCxn id="19" idx="2"/>
              <a:endCxn id="15" idx="0"/>
            </p:cNvCxnSpPr>
            <p:nvPr/>
          </p:nvCxnSpPr>
          <p:spPr>
            <a:xfrm flipH="1">
              <a:off x="6156291" y="4225010"/>
              <a:ext cx="2325" cy="493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or: Elbow 48">
              <a:extLst>
                <a:ext uri="{FF2B5EF4-FFF2-40B4-BE49-F238E27FC236}">
                  <a16:creationId xmlns:a16="http://schemas.microsoft.com/office/drawing/2014/main" id="{4D219B0A-D8A3-F816-085D-77B45264B590}"/>
                </a:ext>
              </a:extLst>
            </p:cNvPr>
            <p:cNvCxnSpPr>
              <a:cxnSpLocks/>
              <a:stCxn id="9" idx="2"/>
              <a:endCxn id="19" idx="1"/>
            </p:cNvCxnSpPr>
            <p:nvPr/>
          </p:nvCxnSpPr>
          <p:spPr>
            <a:xfrm rot="16200000" flipH="1">
              <a:off x="3744616" y="2122632"/>
              <a:ext cx="573925" cy="259755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146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E6DFDF-1C9A-0304-99F7-6D367534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Work: Robustification by Specification Weakening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0FDDB1A-6A53-C45E-7D97-FBBADCFCC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Safety LTS and FLTL.</a:t>
            </a:r>
          </a:p>
          <a:p>
            <a:r>
              <a:rPr lang="en-US" altLang="zh-CN" dirty="0"/>
              <a:t>LTL Learning.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D7998-CB73-DE4B-D8DA-C1C69930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08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1AA71-B7EA-9267-6AAC-145106B0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Weaken the Safety Property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3C29D0-B41F-116A-0306-3B30BDAE7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strong safety property may be too restrictive to enforce.</a:t>
                </a:r>
              </a:p>
              <a:p>
                <a:pPr marL="1143000" lvl="1" indent="-457200"/>
                <a:r>
                  <a:rPr lang="en-US" altLang="zh-CN" dirty="0"/>
                  <a:t>E.g., avoiding over-dose and under-dose</a:t>
                </a:r>
              </a:p>
              <a:p>
                <a:pPr marL="457200" indent="-457200"/>
                <a:r>
                  <a:rPr lang="en-US" altLang="zh-CN" dirty="0"/>
                  <a:t>To enforce safety and retain liveness:</a:t>
                </a:r>
              </a:p>
              <a:p>
                <a:pPr marL="1143000" lvl="1" indent="-457200"/>
                <a:r>
                  <a:rPr lang="en-US" altLang="zh-CN" dirty="0"/>
                  <a:t>Observe and synchronize on both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𝑆𝑒𝑡𝑋𝑟𝑎𝑦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𝑆𝑒𝑡𝐸𝐵𝑒𝑎𝑚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1143000" lvl="1" indent="-457200"/>
                <a:r>
                  <a:rPr lang="en-US" altLang="zh-CN" dirty="0"/>
                  <a:t>Might be costly.</a:t>
                </a:r>
              </a:p>
              <a:p>
                <a:pPr marL="457200" indent="-457200"/>
                <a:r>
                  <a:rPr lang="en-US" altLang="zh-CN" dirty="0"/>
                  <a:t>If under-dose could be relaxed:</a:t>
                </a:r>
              </a:p>
              <a:p>
                <a:pPr marL="1143000" lvl="1" indent="-457200"/>
                <a:r>
                  <a:rPr lang="en-US" altLang="zh-CN" dirty="0"/>
                  <a:t>Observe only one of them, cheaper.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3C29D0-B41F-116A-0306-3B30BDAE7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332F7-8928-ADB7-EF94-FC01471C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8B96-DD14-4D4C-BDCE-8A82488E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Challenge: How to Weaken?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627F49-02AF-5051-FC16-9C0690F11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LTL safety invariants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𝑋𝑟𝑎𝑦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𝐹𝑖𝑟𝑒𝑑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𝑆𝑝𝑟𝑒𝑎𝑑𝑒𝑟𝐼𝑛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𝐸𝑏𝑒𝑎𝑚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𝐹𝑖𝑟𝑒𝑑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→!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𝑆𝑝𝑟𝑒𝑎𝑑𝑒𝑟𝐼𝑛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 marL="1143000" lvl="1" indent="-457200"/>
                <a:r>
                  <a:rPr lang="en-US" altLang="zh-CN" dirty="0"/>
                  <a:t>Translated to a safety LTS.</a:t>
                </a:r>
              </a:p>
              <a:p>
                <a:r>
                  <a:rPr lang="en-US" altLang="zh-CN" dirty="0"/>
                  <a:t>LTL learning from examples:</a:t>
                </a:r>
              </a:p>
              <a:p>
                <a:pPr marL="1143000" lvl="1" indent="-457200"/>
                <a:r>
                  <a:rPr lang="en-US" altLang="zh-CN" dirty="0"/>
                  <a:t>Given positive and negative examples,</a:t>
                </a:r>
              </a:p>
              <a:p>
                <a:pPr marL="1143000" lvl="1" indent="-457200"/>
                <a:r>
                  <a:rPr lang="en-US" altLang="zh-CN" dirty="0"/>
                  <a:t>Learn an LTL that separates the examples.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627F49-02AF-5051-FC16-9C0690F11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F1784-D2FB-1341-CEAC-A7EE749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433E8-A603-FF48-BE74-42AA03DE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Work: Fortis and Evaluations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C5B28-95A7-1E9B-D24F-5342DA55E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tool implementing the proposed approaches.</a:t>
            </a:r>
          </a:p>
          <a:p>
            <a:r>
              <a:rPr lang="en-US" altLang="zh-CN" dirty="0"/>
              <a:t>Evaluations based on 5 case studies.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BB5EC-9B8E-AFD7-FA7F-3D2C4CE0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93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DF1E4-3947-3004-18DE-097757A4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A Tool for Robustness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6380D78-4355-5583-5596-BD0DA5FA1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926" y="1690688"/>
            <a:ext cx="10044148" cy="480218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57384-F4FC-20CE-6DD8-F175D536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7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3C998-D416-AFB2-3AD0-4455264D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Case Studies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F9669-7EB3-B9CD-1BC0-C9F10736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FF1DCE3-1F42-A463-404D-362F2DD1BE25}"/>
              </a:ext>
            </a:extLst>
          </p:cNvPr>
          <p:cNvSpPr txBox="1">
            <a:spLocks/>
          </p:cNvSpPr>
          <p:nvPr/>
        </p:nvSpPr>
        <p:spPr>
          <a:xfrm>
            <a:off x="4660232" y="1825625"/>
            <a:ext cx="66935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Therac-25 radiation machine</a:t>
            </a:r>
          </a:p>
          <a:p>
            <a:r>
              <a:rPr lang="en-US" altLang="zh-CN" dirty="0"/>
              <a:t>ABP protocol</a:t>
            </a:r>
          </a:p>
          <a:p>
            <a:r>
              <a:rPr lang="en-US" altLang="zh-CN" dirty="0"/>
              <a:t>iVotronic voting machine</a:t>
            </a:r>
          </a:p>
          <a:p>
            <a:r>
              <a:rPr lang="en-US" altLang="zh-CN" dirty="0"/>
              <a:t>Oyster public transportation system</a:t>
            </a:r>
          </a:p>
          <a:p>
            <a:r>
              <a:rPr lang="en-US" altLang="zh-CN" dirty="0"/>
              <a:t>Infusion pump</a:t>
            </a:r>
            <a:endParaRPr lang="zh-CN" alt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F9838A5-AD3A-4CF8-38E0-CFF5EB5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4" y="4353363"/>
            <a:ext cx="3461085" cy="23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768D812C-8B6A-825C-A643-C2C9ADDA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4" y="1745342"/>
            <a:ext cx="3461085" cy="2553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3857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A041-6420-DFFD-4C43-F88E0838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5EBDA-78CE-D426-8FEA-08D5DCE6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Expected Contributions: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Behavioral notion of robustness w.r.t. safety based on LTS.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Robustness computation and representation approach.</a:t>
            </a:r>
          </a:p>
          <a:p>
            <a:pPr lvl="1">
              <a:spcBef>
                <a:spcPts val="1800"/>
              </a:spcBef>
            </a:pPr>
            <a:r>
              <a:rPr lang="en-US" altLang="zh-CN" dirty="0"/>
              <a:t>Robustification approach: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Wrapper, disable events to ensure safety.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Specification weakening, weaken a safety property.</a:t>
            </a:r>
          </a:p>
          <a:p>
            <a:pPr marL="1600200" lvl="2" indent="-457200">
              <a:spcBef>
                <a:spcPts val="600"/>
              </a:spcBef>
            </a:pPr>
            <a:r>
              <a:rPr lang="en-US" altLang="zh-CN" dirty="0"/>
              <a:t>Maximizing liveness and minimizing cost.</a:t>
            </a:r>
          </a:p>
          <a:p>
            <a:pPr lvl="1">
              <a:spcBef>
                <a:spcPts val="1800"/>
              </a:spcBef>
            </a:pPr>
            <a:r>
              <a:rPr lang="en-US" altLang="zh-CN" i="1" dirty="0"/>
              <a:t>Fortis, </a:t>
            </a:r>
            <a:r>
              <a:rPr lang="en-US" altLang="zh-CN" dirty="0"/>
              <a:t>an implementation of the approaches, and evaluation focusing on applicability and efficiency through 5 case studies.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FCB66-A14E-7E3B-12B9-4E4F3C77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6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74527-980A-704E-FEDB-FE8CA226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 Results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C055A2-DED9-199B-30F7-7492B4751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988" y="1690688"/>
            <a:ext cx="8200023" cy="49641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DF60-7AC1-FC47-1F2C-DDB4902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7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74527-980A-704E-FEDB-FE8CA226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Wrapper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DF60-7AC1-FC47-1F2C-DDB4902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AE95C-9001-3229-E52D-D4DE9383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05" y="1690688"/>
            <a:ext cx="8745790" cy="49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69954-AD7D-C960-7F31-CF7AF106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Robust-by-Design Software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BC719C-3EF6-78C7-2A61-DF62A186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D9E4C63-D306-0F9F-7856-E2862821D463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26" name="Diagram 30">
              <a:extLst>
                <a:ext uri="{FF2B5EF4-FFF2-40B4-BE49-F238E27FC236}">
                  <a16:creationId xmlns:a16="http://schemas.microsoft.com/office/drawing/2014/main" id="{FB63C9DB-07E3-7D3A-5C6E-5D96CEAD9B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9001942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841F2ADA-A11B-A948-27EA-53C92CF8FF3B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37" name="Content Placeholder 5" descr="Users with solid fill">
                <a:extLst>
                  <a:ext uri="{FF2B5EF4-FFF2-40B4-BE49-F238E27FC236}">
                    <a16:creationId xmlns:a16="http://schemas.microsoft.com/office/drawing/2014/main" id="{6BE2EE7D-7060-DD14-211A-AE5A1F33B1F9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39" name="Freeform: Shape 11">
                  <a:extLst>
                    <a:ext uri="{FF2B5EF4-FFF2-40B4-BE49-F238E27FC236}">
                      <a16:creationId xmlns:a16="http://schemas.microsoft.com/office/drawing/2014/main" id="{CCD654F0-4393-5A82-7434-78034A5374E6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12">
                  <a:extLst>
                    <a:ext uri="{FF2B5EF4-FFF2-40B4-BE49-F238E27FC236}">
                      <a16:creationId xmlns:a16="http://schemas.microsoft.com/office/drawing/2014/main" id="{4E2CFFC5-20BC-6850-EC8E-5E17D03F4A1E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13">
                  <a:extLst>
                    <a:ext uri="{FF2B5EF4-FFF2-40B4-BE49-F238E27FC236}">
                      <a16:creationId xmlns:a16="http://schemas.microsoft.com/office/drawing/2014/main" id="{6BA1CC32-C6FA-08FE-E9C2-CBB8A294BD85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14">
                  <a:extLst>
                    <a:ext uri="{FF2B5EF4-FFF2-40B4-BE49-F238E27FC236}">
                      <a16:creationId xmlns:a16="http://schemas.microsoft.com/office/drawing/2014/main" id="{CC30AB86-BB0D-37E1-901C-8846214B62A4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15">
                  <a:extLst>
                    <a:ext uri="{FF2B5EF4-FFF2-40B4-BE49-F238E27FC236}">
                      <a16:creationId xmlns:a16="http://schemas.microsoft.com/office/drawing/2014/main" id="{0604AB28-99A4-BA94-406C-617B0BD9BBB5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16">
                  <a:extLst>
                    <a:ext uri="{FF2B5EF4-FFF2-40B4-BE49-F238E27FC236}">
                      <a16:creationId xmlns:a16="http://schemas.microsoft.com/office/drawing/2014/main" id="{DF0D5C72-753F-446C-D919-AB9A92DB1D96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987D8BA5-FEF0-E413-A0DE-6AAC0AECEB13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28" name="Group 18">
              <a:extLst>
                <a:ext uri="{FF2B5EF4-FFF2-40B4-BE49-F238E27FC236}">
                  <a16:creationId xmlns:a16="http://schemas.microsoft.com/office/drawing/2014/main" id="{330C10C4-E5A2-6822-4826-E69D02FBADBA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35" name="Graphic 7" descr="Document with solid fill">
                <a:extLst>
                  <a:ext uri="{FF2B5EF4-FFF2-40B4-BE49-F238E27FC236}">
                    <a16:creationId xmlns:a16="http://schemas.microsoft.com/office/drawing/2014/main" id="{61512185-FB80-F133-4840-0DB40D8CC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B4FED158-E6DF-9D6D-9154-A93FDCA4B939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E6C4CA09-2EEC-5648-2B9B-D790A1F252F0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33" name="Graphic 20" descr="Research with solid fill">
                <a:extLst>
                  <a:ext uri="{FF2B5EF4-FFF2-40B4-BE49-F238E27FC236}">
                    <a16:creationId xmlns:a16="http://schemas.microsoft.com/office/drawing/2014/main" id="{9A4D8BEA-A9D0-759A-F59F-D8C36CF1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TextBox 21">
                <a:extLst>
                  <a:ext uri="{FF2B5EF4-FFF2-40B4-BE49-F238E27FC236}">
                    <a16:creationId xmlns:a16="http://schemas.microsoft.com/office/drawing/2014/main" id="{998BDB72-573E-B0AC-CC97-C78D4039E2A3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30" name="Group 26">
              <a:extLst>
                <a:ext uri="{FF2B5EF4-FFF2-40B4-BE49-F238E27FC236}">
                  <a16:creationId xmlns:a16="http://schemas.microsoft.com/office/drawing/2014/main" id="{9F0619F8-41F6-4839-6BAC-34D5A938DAF4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31" name="Graphic 24" descr="Blueprint with solid fill">
                <a:extLst>
                  <a:ext uri="{FF2B5EF4-FFF2-40B4-BE49-F238E27FC236}">
                    <a16:creationId xmlns:a16="http://schemas.microsoft.com/office/drawing/2014/main" id="{668B1BFA-49D0-C414-AFAA-2B75AF14E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DD7582CB-076F-909E-61A5-EC52B05FF2CE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45" name="Speech Bubble: Rectangle with Corners Rounded 33">
            <a:extLst>
              <a:ext uri="{FF2B5EF4-FFF2-40B4-BE49-F238E27FC236}">
                <a16:creationId xmlns:a16="http://schemas.microsoft.com/office/drawing/2014/main" id="{353CA5FE-1CE1-ECED-050E-DF03FF1E1650}"/>
              </a:ext>
            </a:extLst>
          </p:cNvPr>
          <p:cNvSpPr/>
          <p:nvPr/>
        </p:nvSpPr>
        <p:spPr>
          <a:xfrm>
            <a:off x="5355386" y="1802861"/>
            <a:ext cx="5798783" cy="1167088"/>
          </a:xfrm>
          <a:prstGeom prst="wedgeRoundRectCallout">
            <a:avLst>
              <a:gd name="adj1" fmla="val -57107"/>
              <a:gd name="adj2" fmla="val 34477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/>
              <a:t>Assessment</a:t>
            </a:r>
            <a:r>
              <a:rPr lang="en-US" sz="2800" dirty="0"/>
              <a:t>: Methods to systematically measure robustness.</a:t>
            </a:r>
          </a:p>
        </p:txBody>
      </p:sp>
      <p:sp>
        <p:nvSpPr>
          <p:cNvPr id="46" name="Speech Bubble: Rectangle with Corners Rounded 34">
            <a:extLst>
              <a:ext uri="{FF2B5EF4-FFF2-40B4-BE49-F238E27FC236}">
                <a16:creationId xmlns:a16="http://schemas.microsoft.com/office/drawing/2014/main" id="{1F083E9C-8C5C-7DB1-0ECD-EEECF7792A46}"/>
              </a:ext>
            </a:extLst>
          </p:cNvPr>
          <p:cNvSpPr/>
          <p:nvPr/>
        </p:nvSpPr>
        <p:spPr>
          <a:xfrm>
            <a:off x="5355385" y="4578951"/>
            <a:ext cx="5798783" cy="1346559"/>
          </a:xfrm>
          <a:prstGeom prst="wedgeRoundRectCallout">
            <a:avLst>
              <a:gd name="adj1" fmla="val -87061"/>
              <a:gd name="adj2" fmla="val 14936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/>
              <a:t>Improvement</a:t>
            </a:r>
            <a:r>
              <a:rPr lang="en-US" sz="2800" dirty="0"/>
              <a:t>: Methods to systematically improve the robustness of a design.</a:t>
            </a:r>
          </a:p>
        </p:txBody>
      </p:sp>
    </p:spTree>
    <p:extLst>
      <p:ext uri="{BB962C8B-B14F-4D97-AF65-F5344CB8AC3E}">
        <p14:creationId xmlns:p14="http://schemas.microsoft.com/office/powerpoint/2010/main" val="204808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B363D-D0AD-A265-8A2B-74E12FAE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in Robustness Assessment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0F1C3-70F2-0B7F-E03A-F6906CEE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altLang="zh-CN" dirty="0"/>
              <a:t>Existing works are mainly experimental focusing on testing:</a:t>
            </a:r>
          </a:p>
          <a:p>
            <a:pPr marL="1143000" lvl="1" indent="-457200"/>
            <a:r>
              <a:rPr lang="en-US" altLang="zh-CN" dirty="0"/>
              <a:t>Evaluating against a software implementation.</a:t>
            </a:r>
          </a:p>
          <a:p>
            <a:pPr marL="1143000" lvl="1" indent="-457200"/>
            <a:r>
              <a:rPr lang="en-US" altLang="zh-CN" dirty="0"/>
              <a:t>Methods: fault injection, model-based testing, fuzzing, …</a:t>
            </a:r>
          </a:p>
          <a:p>
            <a:pPr marL="1143000" lvl="1" indent="-457200"/>
            <a:r>
              <a:rPr lang="en-US" altLang="zh-CN" dirty="0"/>
              <a:t>More about Input-Output Relationships.</a:t>
            </a:r>
          </a:p>
          <a:p>
            <a:r>
              <a:rPr lang="en-US" altLang="zh-CN" dirty="0"/>
              <a:t>Limitations:</a:t>
            </a:r>
          </a:p>
          <a:p>
            <a:pPr marL="1143000" lvl="1" indent="-457200"/>
            <a:r>
              <a:rPr lang="en-US" altLang="zh-CN" dirty="0"/>
              <a:t>Implementation focus rather than design.</a:t>
            </a:r>
          </a:p>
          <a:p>
            <a:pPr marL="1143000" lvl="1" indent="-457200"/>
            <a:r>
              <a:rPr lang="en-US" altLang="zh-CN" dirty="0"/>
              <a:t>Focus on IO-robustness rather than behavioral robustness.</a:t>
            </a:r>
          </a:p>
          <a:p>
            <a:pPr marL="1143000" lvl="1" indent="-457200"/>
            <a:r>
              <a:rPr lang="en-US" altLang="zh-CN" dirty="0"/>
              <a:t>Find violations but cannot provide robustness guarantees.</a:t>
            </a:r>
          </a:p>
          <a:p>
            <a:r>
              <a:rPr lang="en-US" altLang="zh-CN" sz="2800" b="1" i="1" dirty="0"/>
              <a:t>RQ: Can we qualitatively/quantitatively measure behavioral robustness of a machine design?</a:t>
            </a:r>
            <a:endParaRPr lang="zh-CN" altLang="en-US" sz="2800" b="1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94F70-9A5C-CC2C-F160-14151A5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5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3C4CB-3E54-8989-B023-C48EDCFB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Gaps in Robustness Improvement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620AF-9313-6CA2-527D-ED7ABE102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Improve robustness of an implementation by wrappers or by improving code quality:</a:t>
            </a:r>
          </a:p>
          <a:p>
            <a:pPr marL="1143000" lvl="1" indent="-457200"/>
            <a:r>
              <a:rPr lang="en-US" altLang="zh-CN" dirty="0"/>
              <a:t>Wrappers over existing components to filter invalid inputs and erroneous outputs.</a:t>
            </a:r>
          </a:p>
          <a:p>
            <a:pPr marL="1143000" lvl="1" indent="-457200"/>
            <a:r>
              <a:rPr lang="en-US" altLang="zh-CN" dirty="0"/>
              <a:t>Defensive programming, </a:t>
            </a:r>
            <a:r>
              <a:rPr lang="en-US" altLang="zh-CN" i="1" dirty="0"/>
              <a:t>Clean Code, Effective Java, …</a:t>
            </a:r>
          </a:p>
          <a:p>
            <a:pPr marL="457200" indent="-457200"/>
            <a:r>
              <a:rPr lang="en-US" altLang="zh-CN" dirty="0"/>
              <a:t>Limitations:</a:t>
            </a:r>
          </a:p>
          <a:p>
            <a:pPr marL="1143000" lvl="1" indent="-457200"/>
            <a:r>
              <a:rPr lang="en-US" altLang="zh-CN" dirty="0"/>
              <a:t>Implementation focus rather than design.</a:t>
            </a:r>
          </a:p>
          <a:p>
            <a:pPr marL="1143000" lvl="1" indent="-457200"/>
            <a:r>
              <a:rPr lang="en-US" altLang="zh-CN" dirty="0"/>
              <a:t>Lack a systematic view of improving design robustness against a safety/liveness property.</a:t>
            </a:r>
          </a:p>
          <a:p>
            <a:r>
              <a:rPr lang="en-US" altLang="zh-CN" b="1" i="1" dirty="0"/>
              <a:t>RQ: Can we rigorously and systematically improve the behavioral robustness of a machine design?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CD28FB-EE47-C4AD-96F5-0DF38CE0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19736-B5EC-0537-6555-922EF093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“Robustness” in Self-Adaptive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1BC19-CED0-15F0-FE70-AEA76C8D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Self-adaptive system</a:t>
            </a:r>
            <a:r>
              <a:rPr lang="en-US" altLang="zh-CN" dirty="0"/>
              <a:t>: maintain machine functionalities and quality attributes at run time against uncertainties.</a:t>
            </a:r>
          </a:p>
          <a:p>
            <a:pPr marL="1143000" lvl="1" indent="-457200"/>
            <a:r>
              <a:rPr lang="en-US" altLang="zh-CN" dirty="0"/>
              <a:t>Improve “robustness”, implicitly or explicitly.</a:t>
            </a:r>
          </a:p>
          <a:p>
            <a:pPr marL="1143000" lvl="1" indent="-457200"/>
            <a:r>
              <a:rPr lang="en-US" altLang="zh-CN" dirty="0"/>
              <a:t>A broader set of properties: performance, availability, …</a:t>
            </a:r>
          </a:p>
          <a:p>
            <a:pPr marL="1143000" lvl="1" indent="-457200"/>
            <a:r>
              <a:rPr lang="en-US" altLang="zh-CN" dirty="0"/>
              <a:t>Focusing on run-time assurance.</a:t>
            </a:r>
          </a:p>
          <a:p>
            <a:pPr marL="457200" indent="-457200"/>
            <a:r>
              <a:rPr lang="en-US" altLang="zh-CN" dirty="0"/>
              <a:t>This work learned from them, but focuses more on:</a:t>
            </a:r>
          </a:p>
          <a:p>
            <a:pPr marL="1143000" lvl="1" indent="-457200"/>
            <a:r>
              <a:rPr lang="en-US" altLang="zh-CN" dirty="0"/>
              <a:t>Robust measurement (quantify uncertainties).</a:t>
            </a:r>
          </a:p>
          <a:p>
            <a:pPr marL="1143000" lvl="1" indent="-457200"/>
            <a:r>
              <a:rPr lang="en-US" altLang="zh-CN" dirty="0"/>
              <a:t>Design time robustness improvement.</a:t>
            </a:r>
          </a:p>
          <a:p>
            <a:pPr marL="457200" indent="-457200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23D549-3A6E-1374-5894-3D32E98C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AB92F-36CA-E928-59E9-580E8DF3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Thesis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18BF5-A6E7-D519-3E9A-063985FF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effectLst/>
                <a:latin typeface="Arial" panose="020B0604020202020204" pitchFamily="34" charset="0"/>
              </a:rPr>
              <a:t>Given a machine and its environment that can be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formally modeled</a:t>
            </a:r>
            <a:r>
              <a:rPr lang="en-US" altLang="zh-CN" sz="3200" b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as a state-transition system, we can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systematically measure and improve</a:t>
            </a:r>
            <a:r>
              <a:rPr lang="en-US" altLang="zh-CN" sz="3200" b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the behavioral robustness of the machine with respect to the environment and a system-level</a:t>
            </a:r>
            <a:r>
              <a:rPr lang="en-US" altLang="zh-CN" sz="3200" i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b="1" i="1" dirty="0">
                <a:effectLst/>
                <a:latin typeface="Arial" panose="020B0604020202020204" pitchFamily="34" charset="0"/>
              </a:rPr>
              <a:t>safety</a:t>
            </a:r>
            <a:r>
              <a:rPr lang="en-US" altLang="zh-CN" sz="3200" i="1" dirty="0">
                <a:effectLst/>
                <a:latin typeface="Arial" panose="020B0604020202020204" pitchFamily="34" charset="0"/>
              </a:rPr>
              <a:t> property</a:t>
            </a:r>
            <a:r>
              <a:rPr lang="en-US" altLang="zh-CN" sz="3200" dirty="0">
                <a:effectLst/>
                <a:latin typeface="Arial" panose="020B0604020202020204" pitchFamily="34" charset="0"/>
              </a:rPr>
              <a:t>.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82ADBF-B55B-9D3E-F48F-DA42CCF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724E5-CF81-458D-9F9A-C575B439CC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4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s-Template.potx" id="{302864B4-B9FB-4499-ABFE-A21B9EA3038F}" vid="{EF82040A-AF89-44FC-96B1-FE387AFB29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04111BAEBA64DB962901F5A14FEEB" ma:contentTypeVersion="0" ma:contentTypeDescription="Create a new document." ma:contentTypeScope="" ma:versionID="2bdc6692e45db27cb092001011d2dcf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2278865d08bb89dec358dcf48d6f1e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3C5D1-02D7-4B47-83D0-FFBAF5D05F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05D653-A861-4C39-B342-1C0391CA96A1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0F17AF-B884-4D11-ABFA-F25D098C6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Slides-Template</Template>
  <TotalTime>1866</TotalTime>
  <Words>2649</Words>
  <Application>Microsoft Office PowerPoint</Application>
  <PresentationFormat>宽屏</PresentationFormat>
  <Paragraphs>433</Paragraphs>
  <Slides>49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Arial</vt:lpstr>
      <vt:lpstr>Cambria</vt:lpstr>
      <vt:lpstr>Cambria Math</vt:lpstr>
      <vt:lpstr>Times New Roman</vt:lpstr>
      <vt:lpstr>Office 主题​​</vt:lpstr>
      <vt:lpstr>Thesis Proposal - Behavioral Robustness of Software System Designs</vt:lpstr>
      <vt:lpstr>A Thesis about Software Robustness</vt:lpstr>
      <vt:lpstr>A Categorization of Robustness</vt:lpstr>
      <vt:lpstr>Software Behavioral Robustness</vt:lpstr>
      <vt:lpstr>Robust-by-Design Software</vt:lpstr>
      <vt:lpstr>Gaps in Robustness Assessment</vt:lpstr>
      <vt:lpstr>Gaps in Robustness Improvement</vt:lpstr>
      <vt:lpstr>“Robustness” in Self-Adaptive Systems</vt:lpstr>
      <vt:lpstr>Thesis Statement</vt:lpstr>
      <vt:lpstr>Behavioral Robustness of Conventional Software Systems</vt:lpstr>
      <vt:lpstr>Rigorous and Systematic Reasoning by Formal Methods</vt:lpstr>
      <vt:lpstr>Approach Overview</vt:lpstr>
      <vt:lpstr>Contrib. 1: Robustness Analysis</vt:lpstr>
      <vt:lpstr>Robustness Analysis</vt:lpstr>
      <vt:lpstr>Contrib. 2: Design Robustification</vt:lpstr>
      <vt:lpstr>Contrib. 2a: Robustification by Wrapper</vt:lpstr>
      <vt:lpstr>Contrib. 2b: Robustification by Specification Weakening</vt:lpstr>
      <vt:lpstr>Research Scope</vt:lpstr>
      <vt:lpstr>Progress and Plan</vt:lpstr>
      <vt:lpstr>Robustness Analysis</vt:lpstr>
      <vt:lpstr>Labeled Transition System</vt:lpstr>
      <vt:lpstr>Motivating Example: Therac-25</vt:lpstr>
      <vt:lpstr>Therac-25 Machine Behavior M</vt:lpstr>
      <vt:lpstr>Formal Models of Therac-25</vt:lpstr>
      <vt:lpstr>Safety Requirement P</vt:lpstr>
      <vt:lpstr>Operator Behavior E</vt:lpstr>
      <vt:lpstr>Deviation and Robustness</vt:lpstr>
      <vt:lpstr>Robustness Computation</vt:lpstr>
      <vt:lpstr>Robustness Computation</vt:lpstr>
      <vt:lpstr>Robustness and Weakest Assumption</vt:lpstr>
      <vt:lpstr>Robustness Representation and Explanation</vt:lpstr>
      <vt:lpstr>Robustness Analysis Summary</vt:lpstr>
      <vt:lpstr>Robustification by Wrapper</vt:lpstr>
      <vt:lpstr>Intolerable Deviations</vt:lpstr>
      <vt:lpstr>Robustification Problem</vt:lpstr>
      <vt:lpstr>Trade-Offs between Solutions</vt:lpstr>
      <vt:lpstr>Optimal Robustification Problem</vt:lpstr>
      <vt:lpstr>Supervisory Control Theory</vt:lpstr>
      <vt:lpstr>Robustification by Supervisory Control</vt:lpstr>
      <vt:lpstr>Robustification by Wrapper Summary</vt:lpstr>
      <vt:lpstr>Ongoing Work: Robustification by Specification Weakening</vt:lpstr>
      <vt:lpstr>Weaken the Safety Property</vt:lpstr>
      <vt:lpstr>Challenge: How to Weaken?</vt:lpstr>
      <vt:lpstr>Ongoing Work: Fortis and Evaluations</vt:lpstr>
      <vt:lpstr>Fortis: A Tool for Robustness</vt:lpstr>
      <vt:lpstr>Evaluation Case Studies</vt:lpstr>
      <vt:lpstr>Thank you!</vt:lpstr>
      <vt:lpstr>Robustness Computation Results</vt:lpstr>
      <vt:lpstr>Robustification by Wrapper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Changjian Zhang</dc:creator>
  <cp:lastModifiedBy>Changjian Zhang</cp:lastModifiedBy>
  <cp:revision>158</cp:revision>
  <dcterms:created xsi:type="dcterms:W3CDTF">2024-02-26T22:17:46Z</dcterms:created>
  <dcterms:modified xsi:type="dcterms:W3CDTF">2024-03-13T23:55:56Z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0x010100EE204111BAEBA64DB962901F5A14FEEB</vt:lpwstr>
  </property>
</Properties>
</file>